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8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65760" cy="6858000"/>
          </a:xfrm>
          <a:prstGeom prst="rect">
            <a:avLst/>
          </a:prstGeom>
          <a:solidFill>
            <a:srgbClr val="D4842A"/>
          </a:solidFill>
          <a:ln/>
        </p:spPr>
      </p:sp>
      <p:sp>
        <p:nvSpPr>
          <p:cNvPr id="3" name="Shape 1"/>
          <p:cNvSpPr/>
          <p:nvPr/>
        </p:nvSpPr>
        <p:spPr>
          <a:xfrm>
            <a:off x="10180015" y="6309360"/>
            <a:ext cx="2011680" cy="548640"/>
          </a:xfrm>
          <a:prstGeom prst="rect">
            <a:avLst/>
          </a:prstGeom>
          <a:solidFill>
            <a:srgbClr val="9B4423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82296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400" kern="0" dirty="0">
                <a:solidFill>
                  <a:srgbClr val="D484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TEMPLATE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22960" y="1371600"/>
            <a:ext cx="100584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5C201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Travel Story</a:t>
            </a:r>
            <a:endParaRPr lang="en-US" sz="6000" dirty="0"/>
          </a:p>
        </p:txBody>
      </p:sp>
      <p:sp>
        <p:nvSpPr>
          <p:cNvPr id="6" name="Text 4"/>
          <p:cNvSpPr/>
          <p:nvPr/>
        </p:nvSpPr>
        <p:spPr>
          <a:xfrm>
            <a:off x="822960" y="4023360"/>
            <a:ext cx="9144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8B73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Trip recap &amp; itinerary template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822960" y="61264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8B73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pd2pp · fun-travel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8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AF8F5"/>
          </a:solidFill>
          <a:ln w="12700">
            <a:solidFill>
              <a:srgbClr val="D4842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D4842A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8B73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TRAVEL STORY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B73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82296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5C201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Overview</a:t>
            </a:r>
            <a:endParaRPr lang="en-US" sz="4000" dirty="0"/>
          </a:p>
        </p:txBody>
      </p:sp>
      <p:sp>
        <p:nvSpPr>
          <p:cNvPr id="7" name="Shape 5"/>
          <p:cNvSpPr/>
          <p:nvPr/>
        </p:nvSpPr>
        <p:spPr>
          <a:xfrm>
            <a:off x="822960" y="1874520"/>
            <a:ext cx="457200" cy="54864"/>
          </a:xfrm>
          <a:prstGeom prst="rect">
            <a:avLst/>
          </a:prstGeom>
          <a:solidFill>
            <a:srgbClr val="D4842A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194560"/>
            <a:ext cx="1051560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5C20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travel story matters right now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5C20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forces driving change in the market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5C20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we'll cover in the next sections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5C20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 you'll leave with</a:t>
            </a:r>
            <a:endParaRPr lang="en-US" sz="2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8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AF8F5"/>
          </a:solidFill>
          <a:ln w="12700">
            <a:solidFill>
              <a:srgbClr val="D4842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D4842A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8B73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TRAVEL STORY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B73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5C201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By the numbers</a:t>
            </a:r>
            <a:endParaRPr lang="en-US" sz="3600" dirty="0"/>
          </a:p>
        </p:txBody>
      </p:sp>
      <p:sp>
        <p:nvSpPr>
          <p:cNvPr id="7" name="Shape 5"/>
          <p:cNvSpPr/>
          <p:nvPr/>
        </p:nvSpPr>
        <p:spPr>
          <a:xfrm>
            <a:off x="822960" y="2286000"/>
            <a:ext cx="3332378" cy="3474720"/>
          </a:xfrm>
          <a:prstGeom prst="rect">
            <a:avLst/>
          </a:prstGeom>
          <a:solidFill>
            <a:srgbClr val="F0EBE3"/>
          </a:solidFill>
          <a:ln w="12700">
            <a:solidFill>
              <a:srgbClr val="F0EBE3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22960" y="2286000"/>
            <a:ext cx="3332378" cy="109728"/>
          </a:xfrm>
          <a:prstGeom prst="rect">
            <a:avLst/>
          </a:prstGeom>
          <a:solidFill>
            <a:srgbClr val="D4842A"/>
          </a:solidFill>
          <a:ln/>
        </p:spPr>
      </p:sp>
      <p:sp>
        <p:nvSpPr>
          <p:cNvPr id="9" name="Text 7"/>
          <p:cNvSpPr/>
          <p:nvPr/>
        </p:nvSpPr>
        <p:spPr>
          <a:xfrm>
            <a:off x="1005840" y="2743200"/>
            <a:ext cx="2966618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D484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87%</a:t>
            </a:r>
            <a:endParaRPr lang="en-US" sz="6400" dirty="0"/>
          </a:p>
        </p:txBody>
      </p:sp>
      <p:sp>
        <p:nvSpPr>
          <p:cNvPr id="10" name="Text 8"/>
          <p:cNvSpPr/>
          <p:nvPr/>
        </p:nvSpPr>
        <p:spPr>
          <a:xfrm>
            <a:off x="1005840" y="4480560"/>
            <a:ext cx="296661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5C20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Adoption rate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005840" y="4937760"/>
            <a:ext cx="2966618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B73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Among surveyed organizations this year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429658" y="2286000"/>
            <a:ext cx="3332378" cy="3474720"/>
          </a:xfrm>
          <a:prstGeom prst="rect">
            <a:avLst/>
          </a:prstGeom>
          <a:solidFill>
            <a:srgbClr val="F0EBE3"/>
          </a:solidFill>
          <a:ln w="12700">
            <a:solidFill>
              <a:srgbClr val="F0EBE3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429658" y="2286000"/>
            <a:ext cx="3332378" cy="109728"/>
          </a:xfrm>
          <a:prstGeom prst="rect">
            <a:avLst/>
          </a:prstGeom>
          <a:solidFill>
            <a:srgbClr val="D4842A"/>
          </a:solidFill>
          <a:ln/>
        </p:spPr>
      </p:sp>
      <p:sp>
        <p:nvSpPr>
          <p:cNvPr id="14" name="Text 12"/>
          <p:cNvSpPr/>
          <p:nvPr/>
        </p:nvSpPr>
        <p:spPr>
          <a:xfrm>
            <a:off x="4612538" y="2743200"/>
            <a:ext cx="2966618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D484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2.4x</a:t>
            </a:r>
            <a:endParaRPr lang="en-US" sz="6400" dirty="0"/>
          </a:p>
        </p:txBody>
      </p:sp>
      <p:sp>
        <p:nvSpPr>
          <p:cNvPr id="15" name="Text 13"/>
          <p:cNvSpPr/>
          <p:nvPr/>
        </p:nvSpPr>
        <p:spPr>
          <a:xfrm>
            <a:off x="4612538" y="4480560"/>
            <a:ext cx="296661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5C20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Productivity gain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612538" y="4937760"/>
            <a:ext cx="2966618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B73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Average measured improvement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8036357" y="2286000"/>
            <a:ext cx="3332378" cy="3474720"/>
          </a:xfrm>
          <a:prstGeom prst="rect">
            <a:avLst/>
          </a:prstGeom>
          <a:solidFill>
            <a:srgbClr val="F0EBE3"/>
          </a:solidFill>
          <a:ln w="12700">
            <a:solidFill>
              <a:srgbClr val="F0EBE3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036357" y="2286000"/>
            <a:ext cx="3332378" cy="109728"/>
          </a:xfrm>
          <a:prstGeom prst="rect">
            <a:avLst/>
          </a:prstGeom>
          <a:solidFill>
            <a:srgbClr val="D4842A"/>
          </a:solidFill>
          <a:ln/>
        </p:spPr>
      </p:sp>
      <p:sp>
        <p:nvSpPr>
          <p:cNvPr id="19" name="Text 17"/>
          <p:cNvSpPr/>
          <p:nvPr/>
        </p:nvSpPr>
        <p:spPr>
          <a:xfrm>
            <a:off x="8219237" y="2743200"/>
            <a:ext cx="2966618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D484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$1.2B</a:t>
            </a:r>
            <a:endParaRPr lang="en-US" sz="6400" dirty="0"/>
          </a:p>
        </p:txBody>
      </p:sp>
      <p:sp>
        <p:nvSpPr>
          <p:cNvPr id="20" name="Text 18"/>
          <p:cNvSpPr/>
          <p:nvPr/>
        </p:nvSpPr>
        <p:spPr>
          <a:xfrm>
            <a:off x="8219237" y="4480560"/>
            <a:ext cx="296661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5C20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size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8219237" y="4937760"/>
            <a:ext cx="2966618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B73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Projected by end of next fiscal year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8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AF8F5"/>
          </a:solidFill>
          <a:ln w="12700">
            <a:solidFill>
              <a:srgbClr val="D4842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D4842A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8B73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TRAVEL STORY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B73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5C201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Before vs. After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822960" y="2103120"/>
            <a:ext cx="5212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484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22960" y="2651760"/>
            <a:ext cx="5212080" cy="3840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5C20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Manual workflows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5C20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Fragmented tools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5C20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Slow turnaround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5C20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Limited visibility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6126480" y="2103120"/>
            <a:ext cx="36576" cy="4389120"/>
          </a:xfrm>
          <a:prstGeom prst="rect">
            <a:avLst/>
          </a:prstGeom>
          <a:solidFill>
            <a:srgbClr val="8B7355"/>
          </a:solidFill>
          <a:ln/>
        </p:spPr>
      </p:sp>
      <p:sp>
        <p:nvSpPr>
          <p:cNvPr id="10" name="Text 8"/>
          <p:cNvSpPr/>
          <p:nvPr/>
        </p:nvSpPr>
        <p:spPr>
          <a:xfrm>
            <a:off x="6355080" y="210312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9B44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our approach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6355080" y="2651760"/>
            <a:ext cx="5029200" cy="3840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5C20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pipeline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5C20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Unified platform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5C20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delivery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5C20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observability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8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AF8F5"/>
          </a:solidFill>
          <a:ln w="12700">
            <a:solidFill>
              <a:srgbClr val="D4842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D4842A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8B73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TRAVEL STORY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B73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82296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5C201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it works</a:t>
            </a:r>
            <a:endParaRPr lang="en-US" sz="4000" dirty="0"/>
          </a:p>
        </p:txBody>
      </p:sp>
      <p:sp>
        <p:nvSpPr>
          <p:cNvPr id="7" name="Shape 5"/>
          <p:cNvSpPr/>
          <p:nvPr/>
        </p:nvSpPr>
        <p:spPr>
          <a:xfrm>
            <a:off x="822960" y="1874520"/>
            <a:ext cx="457200" cy="54864"/>
          </a:xfrm>
          <a:prstGeom prst="rect">
            <a:avLst/>
          </a:prstGeom>
          <a:solidFill>
            <a:srgbClr val="D4842A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194560"/>
            <a:ext cx="1051560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5C20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 — Upload your source material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5C20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 — Configure style and structure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5C20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 — Generate and review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5C201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4 — Export, share, present</a:t>
            </a:r>
            <a:endParaRPr lang="en-US" sz="2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8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AF8F5"/>
          </a:solidFill>
          <a:ln w="12700">
            <a:solidFill>
              <a:srgbClr val="D4842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D4842A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8B73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TRAVEL STORY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B73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5C2018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731520"/>
            <a:ext cx="274320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0" b="1" dirty="0">
                <a:solidFill>
                  <a:srgbClr val="D484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20000" dirty="0"/>
          </a:p>
        </p:txBody>
      </p:sp>
      <p:sp>
        <p:nvSpPr>
          <p:cNvPr id="8" name="Text 6"/>
          <p:cNvSpPr/>
          <p:nvPr/>
        </p:nvSpPr>
        <p:spPr>
          <a:xfrm>
            <a:off x="1463040" y="2377440"/>
            <a:ext cx="100584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i="1" dirty="0">
                <a:solidFill>
                  <a:srgbClr val="E8B8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fastest way to turn a dense document into a story people remember.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1463040" y="493776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D484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A happy customer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8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AF8F5"/>
          </a:solidFill>
          <a:ln w="12700">
            <a:solidFill>
              <a:srgbClr val="D4842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D4842A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8B73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TRAVEL STORY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B73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5C2018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2560320"/>
            <a:ext cx="10515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E8B8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Let's build it.</a:t>
            </a:r>
            <a:endParaRPr lang="en-US" sz="6400" dirty="0"/>
          </a:p>
        </p:txBody>
      </p:sp>
      <p:sp>
        <p:nvSpPr>
          <p:cNvPr id="8" name="Shape 6"/>
          <p:cNvSpPr/>
          <p:nvPr/>
        </p:nvSpPr>
        <p:spPr>
          <a:xfrm>
            <a:off x="822960" y="4114800"/>
            <a:ext cx="914400" cy="73152"/>
          </a:xfrm>
          <a:prstGeom prst="rect">
            <a:avLst/>
          </a:prstGeom>
          <a:solidFill>
            <a:srgbClr val="D4842A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438912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D484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Questions, feedback, next steps</a:t>
            </a:r>
            <a:endParaRPr lang="en-US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Travel Story</dc:title>
  <dc:subject>PptxGenJS Presentation</dc:subject>
  <dc:creator>PptxGenJS</dc:creator>
  <cp:lastModifiedBy>PptxGenJS</cp:lastModifiedBy>
  <cp:revision>1</cp:revision>
  <dcterms:created xsi:type="dcterms:W3CDTF">2026-06-23T22:14:59Z</dcterms:created>
  <dcterms:modified xsi:type="dcterms:W3CDTF">2026-06-23T22:14:59Z</dcterms:modified>
</cp:coreProperties>
</file>