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The briefing follows a decision chain from business structure through economic outcomes and access gaps to policy action.
Talking Points
Scale establishes who participates, while dynamism shows which firms create or lose jobs. Geography, ownership, capital, and exports then identify where targeted intervention may have the greatest value.
Transition
"The headline numbers show both the breadth of participation and the need for careful interpretation."
Suggested Time
45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Nonemployers represent the broadest enterprise base, but the two displayed CalOSBA equity figures must be reconciled before informing decisions.
Talking Points
The Census figures establish the scale and revenue contribution of nonemployers in 2023. CalOSBA displays two equity-raised figures for 2018–2025, so leaders should confirm definitions and overlap rather than aggregate them.
Transition
"The first structural distinction is whether an establishment has paid employees."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caption (fig 1, source page 1): Figure 1. Number of U.S. Firms by Size: 2022 and 2023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Programs should recognize nonemployers as a major economic base and separately support firms ready to hire.
Talking Points
Nonemployers have no paid employees and comprised 78.4% of establishments in 2023. Their nearly $1.8 trillion in revenue demonstrates economic significance, but employment and payroll analysis requires a separate employer-firm lens.
Transition
"That structural divide becomes more actionable when mapped to state exposure."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State policy should be calibrated to small-business employment dependence, but no state ranking should be published without cited data.
Talking Points
A consistent map can reveal where employees are most exposed to small-firm conditions. Pairing that exposure with capital, market, network, and mobility levers turns geography into an intervention framework.
Transition
"Beyond structural exposure, leaders need verified measures of business churn."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Leaders should assess churn using matched opening and closure measures rather than a single gross flow.
Talking Points
The comparison must separate economy-wide establishments from firms below 500 employees. Temporary closures and reopenings can distort interpretation, so definitions and verified values are prerequisites.
Transition
"Churn matters because job gains must exceed job losses to produce net growth."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Net job growth is credible only when openings and expansions are transparently reconciled with closures and contractions.
Talking Points
The gain-versus-loss logic should be shown for March 2023–March 2024. Small-business contribution must remain distinct from the economy-wide result, with verified values inserted only after reconciliation.
Transition
"Aggregate job flows can also obscure major differences across industries."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Industry policy should not use firm counts as a proxy for small-business employment importance.
Talking Points
A sector can contain many small firms without those firms accounting for a comparable share of employment. Separate scales and explicit reference years prevent misleading comparisons.
Transition
"The same discipline is needed when comparing employment scale with payroll impact."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Leaders should evaluate employment, payroll, and long-run change independently because each answers a different policy question.
Talking Points
Headcount measures scale, payroll share reflects compensation impact, and long-run change captures direction. Any 2022 values should be validated against the cited federal datasets before publication.
Transition
"Measurement precision is equally critical when assessing access to capital."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Capital targets and performance comparisons must distinguish borrower size from loan size.
Talking Points
A loan to a firm with revenue of $1 million or less is not the same metric as a loan sized at $1 million or less. SBA guarantees serve firms unable to obtain reasonable credit elsewhere, and 2023 amounts should be added only after verification.
Transition
"Clear definitions are also essential when measuring ownership and employer gaps."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Inclusive-growth policy should focus not only on ownership rates but also on which businesses cross the employer threshold.
Talking Points
Ownership share and worker share reveal different dimensions of participation. Employer incidence should be reported separately by demographic group and for rural businesses, using only verified 2022 data.
Transition
"For firms seeking growth beyond domestic markets, export capacity presents another threshold."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Export policy should distinguish how many small firms export from how much value they export, then address the capabilities behind both.
Talking Points
Counts measure participation while export dollars measure economic value. Financing, market access, networks, and resilience should form the readiness package, but no figures should appear without a cited Census exporter source.
Transition
"Taken together, the evidence points to four immediate policy priorities."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Leaders should approve a four-part framework that improves financing precision, employer readiness, durable growth, and segmented measurement.
Talking Points
The actions translate the evidence into a manageable operating agenda. Each priority needs a named owner, verified baseline, reference year, and outcome measure before implementation.
Transition
"The following references document the evidence used in this briefing."
Suggested Time
1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Message
The briefing relies on three primary references, with publication timing kept separate from each statistic’s measurement year.
Talking Points
The Census and CRS items are dated 2026, while the policy frame is 2025 and individual statistics carry their own source years. CalOSBA figures cover 2018–2025 and require definition checks before comparison.
Transition
"The final slide provides the complete supplied source list for follow-up and verification."
Suggested Time
45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solidFill>
            <a:prstDash val="solid"/>
          </a:ln>
        </p:spPr>
      </p:sp>
      <p:sp>
        <p:nvSpPr>
          <p:cNvPr id="3" name="Shape 1"/>
          <p:cNvSpPr/>
          <p:nvPr/>
        </p:nvSpPr>
        <p:spPr>
          <a:xfrm rot="-2100000">
            <a:off x="9026957" y="2188159"/>
            <a:ext cx="948233" cy="948233"/>
          </a:xfrm>
          <a:prstGeom prst="teardrop">
            <a:avLst/>
          </a:prstGeom>
          <a:solidFill>
            <a:srgbClr val="0D1B2A"/>
          </a:solidFill>
          <a:ln w="12700">
            <a:solidFill>
              <a:srgbClr val="0D1B2A"/>
            </a:solidFill>
            <a:prstDash val="solid"/>
          </a:ln>
        </p:spPr>
      </p:sp>
      <p:sp>
        <p:nvSpPr>
          <p:cNvPr id="4" name="Shape 2"/>
          <p:cNvSpPr/>
          <p:nvPr/>
        </p:nvSpPr>
        <p:spPr>
          <a:xfrm rot="16200000">
            <a:off x="9667951" y="1547165"/>
            <a:ext cx="1059790" cy="1059790"/>
          </a:xfrm>
          <a:prstGeom prst="pie">
            <a:avLst>
              <a:gd name="adj1" fmla="val 0"/>
              <a:gd name="adj2" fmla="val 5400000"/>
            </a:avLst>
          </a:prstGeom>
          <a:solidFill>
            <a:srgbClr val="10B981"/>
          </a:solidFill>
          <a:ln w="12700">
            <a:solidFill>
              <a:srgbClr val="10B981"/>
            </a:solidFill>
            <a:prstDash val="solid"/>
          </a:ln>
        </p:spPr>
      </p:sp>
      <p:sp>
        <p:nvSpPr>
          <p:cNvPr id="5" name="Shape 3"/>
          <p:cNvSpPr/>
          <p:nvPr/>
        </p:nvSpPr>
        <p:spPr>
          <a:xfrm rot="-2100000">
            <a:off x="10449763" y="905256"/>
            <a:ext cx="975665" cy="975665"/>
          </a:xfrm>
          <a:prstGeom prst="teardrop">
            <a:avLst/>
          </a:prstGeom>
          <a:solidFill>
            <a:srgbClr val="48586A"/>
          </a:solidFill>
          <a:ln w="12700">
            <a:solidFill>
              <a:srgbClr val="48586A"/>
            </a:solidFill>
            <a:prstDash val="solid"/>
          </a:ln>
        </p:spPr>
      </p:sp>
      <p:sp>
        <p:nvSpPr>
          <p:cNvPr id="6" name="Shape 4"/>
          <p:cNvSpPr/>
          <p:nvPr/>
        </p:nvSpPr>
        <p:spPr>
          <a:xfrm>
            <a:off x="11062411" y="431597"/>
            <a:ext cx="557784" cy="557784"/>
          </a:xfrm>
          <a:prstGeom prst="ellipse">
            <a:avLst/>
          </a:prstGeom>
          <a:solidFill>
            <a:srgbClr val="0F9C73"/>
          </a:solidFill>
          <a:ln w="12700">
            <a:solidFill>
              <a:srgbClr val="0F9C73"/>
            </a:solidFill>
            <a:prstDash val="solid"/>
          </a:ln>
        </p:spPr>
      </p:sp>
      <p:sp>
        <p:nvSpPr>
          <p:cNvPr id="7" name="Shape 5"/>
          <p:cNvSpPr/>
          <p:nvPr/>
        </p:nvSpPr>
        <p:spPr>
          <a:xfrm>
            <a:off x="9221724" y="1128370"/>
            <a:ext cx="446227" cy="446227"/>
          </a:xfrm>
          <a:prstGeom prst="ellipse">
            <a:avLst/>
          </a:prstGeom>
          <a:solidFill>
            <a:srgbClr val="10B981"/>
          </a:solidFill>
          <a:ln w="12700">
            <a:solidFill>
              <a:srgbClr val="10B981"/>
            </a:solidFill>
            <a:prstDash val="solid"/>
          </a:ln>
        </p:spPr>
      </p:sp>
      <p:sp>
        <p:nvSpPr>
          <p:cNvPr id="8" name="Shape 6"/>
          <p:cNvSpPr/>
          <p:nvPr/>
        </p:nvSpPr>
        <p:spPr>
          <a:xfrm>
            <a:off x="8046519" y="0"/>
            <a:ext cx="4145176" cy="4251960"/>
          </a:xfrm>
          <a:prstGeom prst="rect">
            <a:avLst/>
          </a:prstGeom>
          <a:solidFill>
            <a:srgbClr val="10B981"/>
          </a:solidFill>
          <a:ln w="12700">
            <a:solidFill>
              <a:srgbClr val="10B981"/>
            </a:solidFill>
            <a:prstDash val="solid"/>
          </a:ln>
        </p:spPr>
      </p:sp>
      <p:sp>
        <p:nvSpPr>
          <p:cNvPr id="9" name="Shape 7"/>
          <p:cNvSpPr/>
          <p:nvPr/>
        </p:nvSpPr>
        <p:spPr>
          <a:xfrm>
            <a:off x="8046519" y="4251960"/>
            <a:ext cx="4145176" cy="2606040"/>
          </a:xfrm>
          <a:prstGeom prst="rect">
            <a:avLst/>
          </a:prstGeom>
          <a:solidFill>
            <a:srgbClr val="0D1B2A"/>
          </a:solidFill>
          <a:ln w="12700">
            <a:solidFill>
              <a:srgbClr val="0D1B2A"/>
            </a:solidFill>
            <a:prstDash val="solid"/>
          </a:ln>
        </p:spPr>
      </p:sp>
      <p:sp>
        <p:nvSpPr>
          <p:cNvPr id="10" name="Text 8"/>
          <p:cNvSpPr/>
          <p:nvPr/>
        </p:nvSpPr>
        <p:spPr>
          <a:xfrm>
            <a:off x="868680" y="1691640"/>
            <a:ext cx="6583479" cy="2880360"/>
          </a:xfrm>
          <a:prstGeom prst="rect">
            <a:avLst/>
          </a:prstGeom>
          <a:noFill/>
          <a:ln/>
        </p:spPr>
        <p:txBody>
          <a:bodyPr wrap="square" lIns="0" tIns="0" rIns="0" bIns="0" rtlCol="0" anchor="ctr"/>
          <a:lstStyle/>
          <a:p>
            <a:pPr algn="l" indent="0" marL="0">
              <a:buNone/>
            </a:pPr>
            <a:r>
              <a:rPr lang="en-US" sz="5800" b="1" dirty="0">
                <a:solidFill>
                  <a:srgbClr val="0D1B2A"/>
                </a:solidFill>
                <a:latin typeface="Arial" pitchFamily="34" charset="0"/>
                <a:ea typeface="Arial" pitchFamily="34" charset="-122"/>
                <a:cs typeface="Arial" pitchFamily="34" charset="-120"/>
              </a:rPr>
              <a:t>The State of U.S. Small Business in 2025</a:t>
            </a:r>
            <a:endParaRPr lang="en-US" sz="5800" dirty="0"/>
          </a:p>
        </p:txBody>
      </p:sp>
      <p:sp>
        <p:nvSpPr>
          <p:cNvPr id="11" name="Shape 9"/>
          <p:cNvSpPr/>
          <p:nvPr/>
        </p:nvSpPr>
        <p:spPr>
          <a:xfrm>
            <a:off x="868680" y="4828032"/>
            <a:ext cx="1554480" cy="73152"/>
          </a:xfrm>
          <a:prstGeom prst="rect">
            <a:avLst/>
          </a:prstGeom>
          <a:solidFill>
            <a:srgbClr val="10B981"/>
          </a:solidFill>
          <a:ln w="12700">
            <a:solidFill>
              <a:srgbClr val="10B981"/>
            </a:solidFill>
            <a:prstDash val="solid"/>
          </a:ln>
        </p:spPr>
      </p:sp>
      <p:sp>
        <p:nvSpPr>
          <p:cNvPr id="12" name="Text 10"/>
          <p:cNvSpPr/>
          <p:nvPr/>
        </p:nvSpPr>
        <p:spPr>
          <a:xfrm>
            <a:off x="868680" y="5120640"/>
            <a:ext cx="6583479" cy="640080"/>
          </a:xfrm>
          <a:prstGeom prst="rect">
            <a:avLst/>
          </a:prstGeom>
          <a:noFill/>
          <a:ln/>
        </p:spPr>
        <p:txBody>
          <a:bodyPr wrap="square" lIns="0" tIns="0" rIns="0" bIns="0" rtlCol="0" anchor="ctr"/>
          <a:lstStyle/>
          <a:p>
            <a:pPr indent="0" marL="0">
              <a:buNone/>
            </a:pPr>
            <a:r>
              <a:rPr lang="en-US" sz="1900" dirty="0">
                <a:solidFill>
                  <a:srgbClr val="48586A"/>
                </a:solidFill>
                <a:latin typeface="Arial" pitchFamily="34" charset="0"/>
                <a:ea typeface="Arial" pitchFamily="34" charset="-122"/>
                <a:cs typeface="Arial" pitchFamily="34" charset="-120"/>
              </a:rPr>
              <a:t>Decide where capital, capacity, and measurement can turn broad participation into durable growth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02 / 17</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indent="0" marL="0">
              <a:lnSpc>
                <a:spcPct val="95000"/>
              </a:lnSpc>
              <a:buNone/>
            </a:pPr>
            <a:r>
              <a:rPr lang="en-US" sz="3200" b="1" dirty="0">
                <a:solidFill>
                  <a:srgbClr val="0D1B2A"/>
                </a:solidFill>
                <a:latin typeface="Calibri" pitchFamily="34" charset="0"/>
                <a:ea typeface="Calibri" pitchFamily="34" charset="-122"/>
                <a:cs typeface="Calibri" pitchFamily="34" charset="-120"/>
              </a:rPr>
              <a:t>The evidence follows scale, dynamism, inclusion, and policy</a:t>
            </a:r>
            <a:endParaRPr lang="en-US" sz="3200" dirty="0"/>
          </a:p>
        </p:txBody>
      </p:sp>
      <p:sp>
        <p:nvSpPr>
          <p:cNvPr id="6" name="Shape 4"/>
          <p:cNvSpPr/>
          <p:nvPr/>
        </p:nvSpPr>
        <p:spPr>
          <a:xfrm>
            <a:off x="822960" y="1883664"/>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Move from enterprise structure to outcomes, opportunity gaps, and targeted interventions</a:t>
            </a:r>
            <a:endParaRPr lang="en-US" sz="1600" dirty="0"/>
          </a:p>
        </p:txBody>
      </p:sp>
      <p:sp>
        <p:nvSpPr>
          <p:cNvPr id="8" name="Shape 6"/>
          <p:cNvSpPr/>
          <p:nvPr/>
        </p:nvSpPr>
        <p:spPr>
          <a:xfrm>
            <a:off x="822960" y="2743200"/>
            <a:ext cx="2499284" cy="3291840"/>
          </a:xfrm>
          <a:prstGeom prst="roundRect">
            <a:avLst>
              <a:gd name="adj" fmla="val 3659"/>
            </a:avLst>
          </a:prstGeom>
          <a:solidFill>
            <a:srgbClr val="F1F7F5"/>
          </a:solidFill>
          <a:ln w="12700">
            <a:solidFill>
              <a:srgbClr val="10B981"/>
            </a:solidFill>
            <a:prstDash val="solid"/>
          </a:ln>
        </p:spPr>
      </p:sp>
      <p:sp>
        <p:nvSpPr>
          <p:cNvPr id="9" name="Shape 7"/>
          <p:cNvSpPr/>
          <p:nvPr/>
        </p:nvSpPr>
        <p:spPr>
          <a:xfrm>
            <a:off x="1752562" y="2377440"/>
            <a:ext cx="640080" cy="640080"/>
          </a:xfrm>
          <a:prstGeom prst="ellipse">
            <a:avLst/>
          </a:prstGeom>
          <a:solidFill>
            <a:srgbClr val="10B981"/>
          </a:solidFill>
          <a:ln/>
        </p:spPr>
      </p:sp>
      <p:sp>
        <p:nvSpPr>
          <p:cNvPr id="10" name="Text 8"/>
          <p:cNvSpPr/>
          <p:nvPr/>
        </p:nvSpPr>
        <p:spPr>
          <a:xfrm>
            <a:off x="1752562"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1" name="Text 9"/>
          <p:cNvSpPr/>
          <p:nvPr/>
        </p:nvSpPr>
        <p:spPr>
          <a:xfrm>
            <a:off x="960120" y="3200400"/>
            <a:ext cx="2224964"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Scale and structure</a:t>
            </a:r>
            <a:endParaRPr lang="en-US" sz="1500" dirty="0"/>
          </a:p>
        </p:txBody>
      </p:sp>
      <p:sp>
        <p:nvSpPr>
          <p:cNvPr id="12" name="Text 10"/>
          <p:cNvSpPr/>
          <p:nvPr/>
        </p:nvSpPr>
        <p:spPr>
          <a:xfrm>
            <a:off x="1005840" y="3931920"/>
            <a:ext cx="2133524"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Business population, employment, and employer status</a:t>
            </a:r>
            <a:endParaRPr lang="en-US" sz="1200" dirty="0"/>
          </a:p>
        </p:txBody>
      </p:sp>
      <p:sp>
        <p:nvSpPr>
          <p:cNvPr id="13" name="Shape 11"/>
          <p:cNvSpPr/>
          <p:nvPr/>
        </p:nvSpPr>
        <p:spPr>
          <a:xfrm>
            <a:off x="3505124" y="2743200"/>
            <a:ext cx="2499284" cy="3291840"/>
          </a:xfrm>
          <a:prstGeom prst="roundRect">
            <a:avLst>
              <a:gd name="adj" fmla="val 3659"/>
            </a:avLst>
          </a:prstGeom>
          <a:solidFill>
            <a:srgbClr val="F1F7F5"/>
          </a:solidFill>
          <a:ln w="12700">
            <a:solidFill>
              <a:srgbClr val="10B981"/>
            </a:solidFill>
            <a:prstDash val="solid"/>
          </a:ln>
        </p:spPr>
      </p:sp>
      <p:sp>
        <p:nvSpPr>
          <p:cNvPr id="14" name="Shape 12"/>
          <p:cNvSpPr/>
          <p:nvPr/>
        </p:nvSpPr>
        <p:spPr>
          <a:xfrm>
            <a:off x="4434726" y="2377440"/>
            <a:ext cx="640080" cy="640080"/>
          </a:xfrm>
          <a:prstGeom prst="ellipse">
            <a:avLst/>
          </a:prstGeom>
          <a:solidFill>
            <a:srgbClr val="10B981"/>
          </a:solidFill>
          <a:ln/>
        </p:spPr>
      </p:sp>
      <p:sp>
        <p:nvSpPr>
          <p:cNvPr id="15" name="Text 13"/>
          <p:cNvSpPr/>
          <p:nvPr/>
        </p:nvSpPr>
        <p:spPr>
          <a:xfrm>
            <a:off x="4434726"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6" name="Text 14"/>
          <p:cNvSpPr/>
          <p:nvPr/>
        </p:nvSpPr>
        <p:spPr>
          <a:xfrm>
            <a:off x="3642284" y="3200400"/>
            <a:ext cx="2224964"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Dynamism and outcomes</a:t>
            </a:r>
            <a:endParaRPr lang="en-US" sz="1500" dirty="0"/>
          </a:p>
        </p:txBody>
      </p:sp>
      <p:sp>
        <p:nvSpPr>
          <p:cNvPr id="17" name="Text 15"/>
          <p:cNvSpPr/>
          <p:nvPr/>
        </p:nvSpPr>
        <p:spPr>
          <a:xfrm>
            <a:off x="3688004" y="3931920"/>
            <a:ext cx="2133524"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Openings, closures, jobs, industries, and payroll</a:t>
            </a:r>
            <a:endParaRPr lang="en-US" sz="1200" dirty="0"/>
          </a:p>
        </p:txBody>
      </p:sp>
      <p:sp>
        <p:nvSpPr>
          <p:cNvPr id="18" name="Shape 16"/>
          <p:cNvSpPr/>
          <p:nvPr/>
        </p:nvSpPr>
        <p:spPr>
          <a:xfrm>
            <a:off x="6187288" y="2743200"/>
            <a:ext cx="2499284" cy="3291840"/>
          </a:xfrm>
          <a:prstGeom prst="roundRect">
            <a:avLst>
              <a:gd name="adj" fmla="val 3659"/>
            </a:avLst>
          </a:prstGeom>
          <a:solidFill>
            <a:srgbClr val="F1F7F5"/>
          </a:solidFill>
          <a:ln w="12700">
            <a:solidFill>
              <a:srgbClr val="10B981"/>
            </a:solidFill>
            <a:prstDash val="solid"/>
          </a:ln>
        </p:spPr>
      </p:sp>
      <p:sp>
        <p:nvSpPr>
          <p:cNvPr id="19" name="Shape 17"/>
          <p:cNvSpPr/>
          <p:nvPr/>
        </p:nvSpPr>
        <p:spPr>
          <a:xfrm>
            <a:off x="7116890" y="2377440"/>
            <a:ext cx="640080" cy="640080"/>
          </a:xfrm>
          <a:prstGeom prst="ellipse">
            <a:avLst/>
          </a:prstGeom>
          <a:solidFill>
            <a:srgbClr val="10B981"/>
          </a:solidFill>
          <a:ln/>
        </p:spPr>
      </p:sp>
      <p:sp>
        <p:nvSpPr>
          <p:cNvPr id="20" name="Text 18"/>
          <p:cNvSpPr/>
          <p:nvPr/>
        </p:nvSpPr>
        <p:spPr>
          <a:xfrm>
            <a:off x="7116890"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1" name="Text 19"/>
          <p:cNvSpPr/>
          <p:nvPr/>
        </p:nvSpPr>
        <p:spPr>
          <a:xfrm>
            <a:off x="6324448" y="3200400"/>
            <a:ext cx="2224964"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Opportunity gaps</a:t>
            </a:r>
            <a:endParaRPr lang="en-US" sz="1500" dirty="0"/>
          </a:p>
        </p:txBody>
      </p:sp>
      <p:sp>
        <p:nvSpPr>
          <p:cNvPr id="22" name="Text 20"/>
          <p:cNvSpPr/>
          <p:nvPr/>
        </p:nvSpPr>
        <p:spPr>
          <a:xfrm>
            <a:off x="6370168" y="3931920"/>
            <a:ext cx="2133524"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Geography, capital, ownership, rural reach, and exports</a:t>
            </a:r>
            <a:endParaRPr lang="en-US" sz="1200" dirty="0"/>
          </a:p>
        </p:txBody>
      </p:sp>
      <p:sp>
        <p:nvSpPr>
          <p:cNvPr id="23" name="Shape 21"/>
          <p:cNvSpPr/>
          <p:nvPr/>
        </p:nvSpPr>
        <p:spPr>
          <a:xfrm>
            <a:off x="8869451" y="2743200"/>
            <a:ext cx="2499284" cy="3291840"/>
          </a:xfrm>
          <a:prstGeom prst="roundRect">
            <a:avLst>
              <a:gd name="adj" fmla="val 3659"/>
            </a:avLst>
          </a:prstGeom>
          <a:solidFill>
            <a:srgbClr val="F1F7F5"/>
          </a:solidFill>
          <a:ln w="12700">
            <a:solidFill>
              <a:srgbClr val="10B981"/>
            </a:solidFill>
            <a:prstDash val="solid"/>
          </a:ln>
        </p:spPr>
      </p:sp>
      <p:sp>
        <p:nvSpPr>
          <p:cNvPr id="24" name="Shape 22"/>
          <p:cNvSpPr/>
          <p:nvPr/>
        </p:nvSpPr>
        <p:spPr>
          <a:xfrm>
            <a:off x="9799053" y="2377440"/>
            <a:ext cx="640080" cy="640080"/>
          </a:xfrm>
          <a:prstGeom prst="ellipse">
            <a:avLst/>
          </a:prstGeom>
          <a:solidFill>
            <a:srgbClr val="10B981"/>
          </a:solidFill>
          <a:ln/>
        </p:spPr>
      </p:sp>
      <p:sp>
        <p:nvSpPr>
          <p:cNvPr id="25" name="Text 23"/>
          <p:cNvSpPr/>
          <p:nvPr/>
        </p:nvSpPr>
        <p:spPr>
          <a:xfrm>
            <a:off x="9799053"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6" name="Text 24"/>
          <p:cNvSpPr/>
          <p:nvPr/>
        </p:nvSpPr>
        <p:spPr>
          <a:xfrm>
            <a:off x="9006611" y="3200400"/>
            <a:ext cx="2224964"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Policy action</a:t>
            </a:r>
            <a:endParaRPr lang="en-US" sz="1500" dirty="0"/>
          </a:p>
        </p:txBody>
      </p:sp>
      <p:sp>
        <p:nvSpPr>
          <p:cNvPr id="27" name="Text 25"/>
          <p:cNvSpPr/>
          <p:nvPr/>
        </p:nvSpPr>
        <p:spPr>
          <a:xfrm>
            <a:off x="9052331" y="3931920"/>
            <a:ext cx="2133524"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Target capital, capacity, markets, and measurement</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03 / 17</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Key numbers</a:t>
            </a:r>
            <a:endParaRPr lang="en-US" sz="3600" dirty="0"/>
          </a:p>
        </p:txBody>
      </p:sp>
      <p:sp>
        <p:nvSpPr>
          <p:cNvPr id="6" name="Shape 4"/>
          <p:cNvSpPr/>
          <p:nvPr/>
        </p:nvSpPr>
        <p:spPr>
          <a:xfrm>
            <a:off x="822960" y="1883664"/>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Nonemployers dominate establishment count, while reported capital figures require definition checks</a:t>
            </a:r>
            <a:endParaRPr lang="en-US" sz="1600" dirty="0"/>
          </a:p>
        </p:txBody>
      </p:sp>
      <p:sp>
        <p:nvSpPr>
          <p:cNvPr id="8" name="Shape 6"/>
          <p:cNvSpPr/>
          <p:nvPr/>
        </p:nvSpPr>
        <p:spPr>
          <a:xfrm>
            <a:off x="822960" y="2651760"/>
            <a:ext cx="3332378" cy="1828800"/>
          </a:xfrm>
          <a:prstGeom prst="roundRect">
            <a:avLst>
              <a:gd name="adj" fmla="val 5000"/>
            </a:avLst>
          </a:prstGeom>
          <a:solidFill>
            <a:srgbClr val="F1F7F5"/>
          </a:solidFill>
          <a:ln w="12700">
            <a:solidFill>
              <a:srgbClr val="10B981"/>
            </a:solidFill>
            <a:prstDash val="solid"/>
          </a:ln>
        </p:spPr>
      </p:sp>
      <p:sp>
        <p:nvSpPr>
          <p:cNvPr id="9" name="Text 7"/>
          <p:cNvSpPr/>
          <p:nvPr/>
        </p:nvSpPr>
        <p:spPr>
          <a:xfrm>
            <a:off x="914400" y="2788920"/>
            <a:ext cx="314949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78.4%</a:t>
            </a:r>
            <a:endParaRPr lang="en-US" sz="4400" dirty="0"/>
          </a:p>
        </p:txBody>
      </p:sp>
      <p:sp>
        <p:nvSpPr>
          <p:cNvPr id="10" name="Text 8"/>
          <p:cNvSpPr/>
          <p:nvPr/>
        </p:nvSpPr>
        <p:spPr>
          <a:xfrm>
            <a:off x="914400" y="3895344"/>
            <a:ext cx="314949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U.S. establishments that were nonemployers, 2023 [1]</a:t>
            </a:r>
            <a:endParaRPr lang="en-US" sz="1300" dirty="0"/>
          </a:p>
        </p:txBody>
      </p:sp>
      <p:sp>
        <p:nvSpPr>
          <p:cNvPr id="11" name="Shape 9"/>
          <p:cNvSpPr/>
          <p:nvPr/>
        </p:nvSpPr>
        <p:spPr>
          <a:xfrm>
            <a:off x="4429658" y="2651760"/>
            <a:ext cx="3332378" cy="1828800"/>
          </a:xfrm>
          <a:prstGeom prst="roundRect">
            <a:avLst>
              <a:gd name="adj" fmla="val 5000"/>
            </a:avLst>
          </a:prstGeom>
          <a:solidFill>
            <a:srgbClr val="F1F7F5"/>
          </a:solidFill>
          <a:ln w="12700">
            <a:solidFill>
              <a:srgbClr val="10B981"/>
            </a:solidFill>
            <a:prstDash val="solid"/>
          </a:ln>
        </p:spPr>
      </p:sp>
      <p:sp>
        <p:nvSpPr>
          <p:cNvPr id="12" name="Text 10"/>
          <p:cNvSpPr/>
          <p:nvPr/>
        </p:nvSpPr>
        <p:spPr>
          <a:xfrm>
            <a:off x="4521098" y="2788920"/>
            <a:ext cx="314949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Nearly $1.8T</a:t>
            </a:r>
            <a:endParaRPr lang="en-US" sz="4400" dirty="0"/>
          </a:p>
        </p:txBody>
      </p:sp>
      <p:sp>
        <p:nvSpPr>
          <p:cNvPr id="13" name="Text 11"/>
          <p:cNvSpPr/>
          <p:nvPr/>
        </p:nvSpPr>
        <p:spPr>
          <a:xfrm>
            <a:off x="4521098" y="3895344"/>
            <a:ext cx="314949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Revenue generated by nonemployer establishments, 2023 [1]</a:t>
            </a:r>
            <a:endParaRPr lang="en-US" sz="1300" dirty="0"/>
          </a:p>
        </p:txBody>
      </p:sp>
      <p:sp>
        <p:nvSpPr>
          <p:cNvPr id="14" name="Shape 12"/>
          <p:cNvSpPr/>
          <p:nvPr/>
        </p:nvSpPr>
        <p:spPr>
          <a:xfrm>
            <a:off x="8036357" y="2651760"/>
            <a:ext cx="3332378" cy="1828800"/>
          </a:xfrm>
          <a:prstGeom prst="roundRect">
            <a:avLst>
              <a:gd name="adj" fmla="val 5000"/>
            </a:avLst>
          </a:prstGeom>
          <a:solidFill>
            <a:srgbClr val="F1F7F5"/>
          </a:solidFill>
          <a:ln w="12700">
            <a:solidFill>
              <a:srgbClr val="10B981"/>
            </a:solidFill>
            <a:prstDash val="solid"/>
          </a:ln>
        </p:spPr>
      </p:sp>
      <p:sp>
        <p:nvSpPr>
          <p:cNvPr id="15" name="Text 13"/>
          <p:cNvSpPr/>
          <p:nvPr/>
        </p:nvSpPr>
        <p:spPr>
          <a:xfrm>
            <a:off x="8127797" y="2788920"/>
            <a:ext cx="314949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$4.1B</a:t>
            </a:r>
            <a:endParaRPr lang="en-US" sz="4400" dirty="0"/>
          </a:p>
        </p:txBody>
      </p:sp>
      <p:sp>
        <p:nvSpPr>
          <p:cNvPr id="16" name="Text 14"/>
          <p:cNvSpPr/>
          <p:nvPr/>
        </p:nvSpPr>
        <p:spPr>
          <a:xfrm>
            <a:off x="8127797" y="3895344"/>
            <a:ext cx="314949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Equity raised through CalOSBA’s network, reported 2018–2025</a:t>
            </a:r>
            <a:endParaRPr lang="en-US" sz="1300" dirty="0"/>
          </a:p>
        </p:txBody>
      </p:sp>
      <p:sp>
        <p:nvSpPr>
          <p:cNvPr id="17" name="Shape 15"/>
          <p:cNvSpPr/>
          <p:nvPr/>
        </p:nvSpPr>
        <p:spPr>
          <a:xfrm>
            <a:off x="822960" y="4754880"/>
            <a:ext cx="3332378" cy="1828800"/>
          </a:xfrm>
          <a:prstGeom prst="roundRect">
            <a:avLst>
              <a:gd name="adj" fmla="val 5000"/>
            </a:avLst>
          </a:prstGeom>
          <a:solidFill>
            <a:srgbClr val="F1F7F5"/>
          </a:solidFill>
          <a:ln w="12700">
            <a:solidFill>
              <a:srgbClr val="10B981"/>
            </a:solidFill>
            <a:prstDash val="solid"/>
          </a:ln>
        </p:spPr>
      </p:sp>
      <p:sp>
        <p:nvSpPr>
          <p:cNvPr id="18" name="Text 16"/>
          <p:cNvSpPr/>
          <p:nvPr/>
        </p:nvSpPr>
        <p:spPr>
          <a:xfrm>
            <a:off x="914400" y="4892040"/>
            <a:ext cx="314949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$3.6B</a:t>
            </a:r>
            <a:endParaRPr lang="en-US" sz="4400" dirty="0"/>
          </a:p>
        </p:txBody>
      </p:sp>
      <p:sp>
        <p:nvSpPr>
          <p:cNvPr id="19" name="Text 17"/>
          <p:cNvSpPr/>
          <p:nvPr/>
        </p:nvSpPr>
        <p:spPr>
          <a:xfrm>
            <a:off x="914400" y="5998464"/>
            <a:ext cx="314949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Additional equity-raised figure displayed by CalOSBA, 2018–2</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RESEARCH FIGURE</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04 / 17</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Number of U.S</a:t>
            </a:r>
            <a:endParaRPr lang="en-US" sz="3600" dirty="0"/>
          </a:p>
        </p:txBody>
      </p:sp>
      <p:sp>
        <p:nvSpPr>
          <p:cNvPr id="6" name="Shape 4"/>
          <p:cNvSpPr/>
          <p:nvPr/>
        </p:nvSpPr>
        <p:spPr>
          <a:xfrm>
            <a:off x="822960" y="1883664"/>
            <a:ext cx="457200" cy="54864"/>
          </a:xfrm>
          <a:prstGeom prst="rect">
            <a:avLst/>
          </a:prstGeom>
          <a:solidFill>
            <a:srgbClr val="10B981"/>
          </a:solidFill>
          <a:ln/>
        </p:spPr>
      </p:sp>
      <p:pic>
        <p:nvPicPr>
          <p:cNvPr id="8" name="Image 0" descr="preencoded.png">    </p:cNvPr>
          <p:cNvPicPr>
            <a:picLocks noChangeAspect="1"/>
          </p:cNvPicPr>
          <p:nvPr/>
        </p:nvPicPr>
        <p:blipFill>
          <a:blip r:embed="rId1"/>
          <a:stretch>
            <a:fillRect/>
          </a:stretch>
        </p:blipFill>
        <p:spPr>
          <a:xfrm>
            <a:off x="3615121" y="2148840"/>
            <a:ext cx="4931279" cy="3200400"/>
          </a:xfrm>
          <a:prstGeom prst="rect">
            <a:avLst/>
          </a:prstGeom>
        </p:spPr>
      </p:pic>
      <p:sp>
        <p:nvSpPr>
          <p:cNvPr id="9" name="Text 5"/>
          <p:cNvSpPr/>
          <p:nvPr/>
        </p:nvSpPr>
        <p:spPr>
          <a:xfrm>
            <a:off x="822960" y="5532120"/>
            <a:ext cx="10515600" cy="914400"/>
          </a:xfrm>
          <a:prstGeom prst="rect">
            <a:avLst/>
          </a:prstGeom>
          <a:noFill/>
          <a:ln/>
        </p:spPr>
        <p:txBody>
          <a:bodyPr wrap="square" rtlCol="0" anchor="t">
            <a:normAutofit/>
          </a:bodyPr>
          <a:lstStyle/>
          <a:p>
            <a:pPr indent="0" marL="0">
              <a:buNone/>
            </a:pPr>
            <a:r>
              <a:rPr lang="en-US" sz="1400" i="1" dirty="0">
                <a:solidFill>
                  <a:srgbClr val="0D1B2A"/>
                </a:solidFill>
                <a:latin typeface="Calibri" pitchFamily="34" charset="0"/>
                <a:ea typeface="Calibri" pitchFamily="34" charset="-122"/>
                <a:cs typeface="Calibri" pitchFamily="34" charset="-120"/>
              </a:rPr>
              <a:t>Figure 1. Number of U.S. Firms by Size: 2022 and 2023</a:t>
            </a:r>
            <a:endParaRPr lang="en-US" sz="1400" dirty="0"/>
          </a:p>
        </p:txBody>
      </p:sp>
      <p:sp>
        <p:nvSpPr>
          <p:cNvPr id="10" name="Text 6"/>
          <p:cNvSpPr/>
          <p:nvPr/>
        </p:nvSpPr>
        <p:spPr>
          <a:xfrm>
            <a:off x="822960" y="6446520"/>
            <a:ext cx="10515600" cy="274320"/>
          </a:xfrm>
          <a:prstGeom prst="rect">
            <a:avLst/>
          </a:prstGeom>
          <a:noFill/>
          <a:ln/>
        </p:spPr>
        <p:txBody>
          <a:bodyPr wrap="square" rtlCol="0" anchor="ctr"/>
          <a:lstStyle/>
          <a:p>
            <a:pPr indent="0" marL="0">
              <a:buNone/>
            </a:pPr>
            <a:r>
              <a:rPr lang="en-US" sz="1000" dirty="0">
                <a:solidFill>
                  <a:srgbClr val="48586A"/>
                </a:solidFill>
                <a:latin typeface="Calibri" pitchFamily="34" charset="0"/>
                <a:ea typeface="Calibri" pitchFamily="34" charset="-122"/>
                <a:cs typeface="Calibri" pitchFamily="34" charset="-120"/>
              </a:rPr>
              <a:t>Sourced from recent web research</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05 / 17</a:t>
            </a:r>
            <a:endParaRPr lang="en-US" sz="1000" dirty="0"/>
          </a:p>
        </p:txBody>
      </p:sp>
      <p:sp>
        <p:nvSpPr>
          <p:cNvPr id="5" name="Text 3"/>
          <p:cNvSpPr/>
          <p:nvPr/>
        </p:nvSpPr>
        <p:spPr>
          <a:xfrm>
            <a:off x="822960" y="822960"/>
            <a:ext cx="10515600" cy="1042416"/>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Nonemployers form the broad base of U.S. enterprise</a:t>
            </a:r>
            <a:endParaRPr lang="en-US" sz="3600" dirty="0"/>
          </a:p>
        </p:txBody>
      </p:sp>
      <p:sp>
        <p:nvSpPr>
          <p:cNvPr id="6" name="Shape 4"/>
          <p:cNvSpPr/>
          <p:nvPr/>
        </p:nvSpPr>
        <p:spPr>
          <a:xfrm>
            <a:off x="822960" y="1920240"/>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Treat employer transition as a distinct scaling pathway, not an assumed outcome</a:t>
            </a:r>
            <a:endParaRPr lang="en-US" sz="1600" dirty="0"/>
          </a:p>
        </p:txBody>
      </p:sp>
      <p:sp>
        <p:nvSpPr>
          <p:cNvPr id="8" name="Shape 6"/>
          <p:cNvSpPr/>
          <p:nvPr/>
        </p:nvSpPr>
        <p:spPr>
          <a:xfrm>
            <a:off x="822960" y="2651760"/>
            <a:ext cx="5135728" cy="1828800"/>
          </a:xfrm>
          <a:prstGeom prst="roundRect">
            <a:avLst>
              <a:gd name="adj" fmla="val 5000"/>
            </a:avLst>
          </a:prstGeom>
          <a:solidFill>
            <a:srgbClr val="F1F7F5"/>
          </a:solidFill>
          <a:ln w="12700">
            <a:solidFill>
              <a:srgbClr val="10B981"/>
            </a:solidFill>
            <a:prstDash val="solid"/>
          </a:ln>
        </p:spPr>
      </p:sp>
      <p:sp>
        <p:nvSpPr>
          <p:cNvPr id="9" name="Text 7"/>
          <p:cNvSpPr/>
          <p:nvPr/>
        </p:nvSpPr>
        <p:spPr>
          <a:xfrm>
            <a:off x="914400" y="2788920"/>
            <a:ext cx="495284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78.4%</a:t>
            </a:r>
            <a:endParaRPr lang="en-US" sz="4400" dirty="0"/>
          </a:p>
        </p:txBody>
      </p:sp>
      <p:sp>
        <p:nvSpPr>
          <p:cNvPr id="10" name="Text 8"/>
          <p:cNvSpPr/>
          <p:nvPr/>
        </p:nvSpPr>
        <p:spPr>
          <a:xfrm>
            <a:off x="914400" y="3895344"/>
            <a:ext cx="495284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Share of U.S. establishments that were nonemployers, 2023 [1</a:t>
            </a:r>
            <a:endParaRPr lang="en-US" sz="1300" dirty="0"/>
          </a:p>
        </p:txBody>
      </p:sp>
      <p:sp>
        <p:nvSpPr>
          <p:cNvPr id="11" name="Shape 9"/>
          <p:cNvSpPr/>
          <p:nvPr/>
        </p:nvSpPr>
        <p:spPr>
          <a:xfrm>
            <a:off x="6233008" y="2651760"/>
            <a:ext cx="5135728" cy="1828800"/>
          </a:xfrm>
          <a:prstGeom prst="roundRect">
            <a:avLst>
              <a:gd name="adj" fmla="val 5000"/>
            </a:avLst>
          </a:prstGeom>
          <a:solidFill>
            <a:srgbClr val="F1F7F5"/>
          </a:solidFill>
          <a:ln w="12700">
            <a:solidFill>
              <a:srgbClr val="10B981"/>
            </a:solidFill>
            <a:prstDash val="solid"/>
          </a:ln>
        </p:spPr>
      </p:sp>
      <p:sp>
        <p:nvSpPr>
          <p:cNvPr id="12" name="Text 10"/>
          <p:cNvSpPr/>
          <p:nvPr/>
        </p:nvSpPr>
        <p:spPr>
          <a:xfrm>
            <a:off x="6324448" y="2788920"/>
            <a:ext cx="495284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Nearly $1.8T</a:t>
            </a:r>
            <a:endParaRPr lang="en-US" sz="4400" dirty="0"/>
          </a:p>
        </p:txBody>
      </p:sp>
      <p:sp>
        <p:nvSpPr>
          <p:cNvPr id="13" name="Text 11"/>
          <p:cNvSpPr/>
          <p:nvPr/>
        </p:nvSpPr>
        <p:spPr>
          <a:xfrm>
            <a:off x="6324448" y="3895344"/>
            <a:ext cx="495284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Nonemployer establishment revenue, 2023 [1]</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06 / 17</a:t>
            </a:r>
            <a:endParaRPr lang="en-US" sz="1000" dirty="0"/>
          </a:p>
        </p:txBody>
      </p:sp>
      <p:sp>
        <p:nvSpPr>
          <p:cNvPr id="5" name="Text 3"/>
          <p:cNvSpPr/>
          <p:nvPr/>
        </p:nvSpPr>
        <p:spPr>
          <a:xfrm>
            <a:off x="822960" y="822960"/>
            <a:ext cx="10515600" cy="1042416"/>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Geographic dependence should shape state policy</a:t>
            </a:r>
            <a:endParaRPr lang="en-US" sz="3600" dirty="0"/>
          </a:p>
        </p:txBody>
      </p:sp>
      <p:sp>
        <p:nvSpPr>
          <p:cNvPr id="6" name="Shape 4"/>
          <p:cNvSpPr/>
          <p:nvPr/>
        </p:nvSpPr>
        <p:spPr>
          <a:xfrm>
            <a:off x="822960" y="1920240"/>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Decision: build the map only after obtaining a cited state-level dataset</a:t>
            </a:r>
            <a:endParaRPr lang="en-US" sz="1600" dirty="0"/>
          </a:p>
        </p:txBody>
      </p:sp>
      <p:sp>
        <p:nvSpPr>
          <p:cNvPr id="8" name="Text 6"/>
          <p:cNvSpPr/>
          <p:nvPr/>
        </p:nvSpPr>
        <p:spPr>
          <a:xfrm>
            <a:off x="822960" y="2468880"/>
            <a:ext cx="5135728" cy="457200"/>
          </a:xfrm>
          <a:prstGeom prst="rect">
            <a:avLst/>
          </a:prstGeom>
          <a:noFill/>
          <a:ln/>
        </p:spPr>
        <p:txBody>
          <a:bodyPr wrap="square" rtlCol="0" anchor="ctr"/>
          <a:lstStyle/>
          <a:p>
            <a:pPr indent="0" marL="0">
              <a:buNone/>
            </a:pPr>
            <a:r>
              <a:rPr lang="en-US" sz="1800" b="1" dirty="0">
                <a:solidFill>
                  <a:srgbClr val="10B981"/>
                </a:solidFill>
                <a:latin typeface="Calibri" pitchFamily="34" charset="0"/>
                <a:ea typeface="Calibri" pitchFamily="34" charset="-122"/>
                <a:cs typeface="Calibri" pitchFamily="34" charset="-120"/>
              </a:rPr>
              <a:t>Evidence required</a:t>
            </a:r>
            <a:endParaRPr lang="en-US" sz="1800" dirty="0"/>
          </a:p>
        </p:txBody>
      </p:sp>
      <p:sp>
        <p:nvSpPr>
          <p:cNvPr id="9" name="Text 7"/>
          <p:cNvSpPr/>
          <p:nvPr/>
        </p:nvSpPr>
        <p:spPr>
          <a:xfrm>
            <a:off x="822960" y="2926080"/>
            <a:ext cx="5135728" cy="35661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Cited state-level employee-share dataset</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Consistent definition: firms with fewer than 500 employees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Reference year displayed</a:t>
            </a:r>
            <a:endParaRPr lang="en-US" sz="1800" dirty="0"/>
          </a:p>
        </p:txBody>
      </p:sp>
      <p:sp>
        <p:nvSpPr>
          <p:cNvPr id="10" name="Text 8"/>
          <p:cNvSpPr/>
          <p:nvPr/>
        </p:nvSpPr>
        <p:spPr>
          <a:xfrm>
            <a:off x="6233008" y="2468880"/>
            <a:ext cx="5135728" cy="457200"/>
          </a:xfrm>
          <a:prstGeom prst="rect">
            <a:avLst/>
          </a:prstGeom>
          <a:noFill/>
          <a:ln/>
        </p:spPr>
        <p:txBody>
          <a:bodyPr wrap="square" rtlCol="0" anchor="ctr"/>
          <a:lstStyle/>
          <a:p>
            <a:pPr indent="0" marL="0">
              <a:buNone/>
            </a:pPr>
            <a:r>
              <a:rPr lang="en-US" sz="1800" b="1" dirty="0">
                <a:solidFill>
                  <a:srgbClr val="10B981"/>
                </a:solidFill>
                <a:latin typeface="Calibri" pitchFamily="34" charset="0"/>
                <a:ea typeface="Calibri" pitchFamily="34" charset="-122"/>
                <a:cs typeface="Calibri" pitchFamily="34" charset="-120"/>
              </a:rPr>
              <a:t>Policy levers [2]</a:t>
            </a:r>
            <a:endParaRPr lang="en-US" sz="1800" dirty="0"/>
          </a:p>
        </p:txBody>
      </p:sp>
      <p:sp>
        <p:nvSpPr>
          <p:cNvPr id="11" name="Text 9"/>
          <p:cNvSpPr/>
          <p:nvPr/>
        </p:nvSpPr>
        <p:spPr>
          <a:xfrm>
            <a:off x="6233008" y="2926080"/>
            <a:ext cx="5135728" cy="3566160"/>
          </a:xfrm>
          <a:prstGeom prst="rect">
            <a:avLst/>
          </a:prstGeom>
          <a:noFill/>
          <a:ln/>
        </p:spPr>
        <p:txBody>
          <a:bodyPr wrap="square" rtlCol="0" anchor="ctr"/>
          <a:lstStyle/>
          <a:p>
            <a:pPr marL="342900" indent="-342900">
              <a:lnSpc>
                <a:spcPct val="115000"/>
              </a:lnSpc>
              <a:spcAft>
                <a:spcPts val="1600"/>
              </a:spcAft>
              <a:buSzPct val="100000"/>
              <a:buChar char="•"/>
            </a:pPr>
            <a:r>
              <a:rPr lang="en-US" sz="1800" dirty="0">
                <a:solidFill>
                  <a:srgbClr val="0D1B2A"/>
                </a:solidFill>
                <a:latin typeface="Calibri" pitchFamily="34" charset="0"/>
                <a:ea typeface="Calibri" pitchFamily="34" charset="-122"/>
                <a:cs typeface="Calibri" pitchFamily="34" charset="-120"/>
              </a:rPr>
              <a:t>Capital</a:t>
            </a:r>
            <a:endParaRPr lang="en-US" sz="1800" dirty="0"/>
          </a:p>
          <a:p>
            <a:pPr marL="342900" indent="-342900">
              <a:lnSpc>
                <a:spcPct val="115000"/>
              </a:lnSpc>
              <a:spcAft>
                <a:spcPts val="1600"/>
              </a:spcAft>
              <a:buSzPct val="100000"/>
              <a:buChar char="•"/>
            </a:pPr>
            <a:r>
              <a:rPr lang="en-US" sz="1800" dirty="0">
                <a:solidFill>
                  <a:srgbClr val="0D1B2A"/>
                </a:solidFill>
                <a:latin typeface="Calibri" pitchFamily="34" charset="0"/>
                <a:ea typeface="Calibri" pitchFamily="34" charset="-122"/>
                <a:cs typeface="Calibri" pitchFamily="34" charset="-120"/>
              </a:rPr>
              <a:t>Markets</a:t>
            </a:r>
            <a:endParaRPr lang="en-US" sz="1800" dirty="0"/>
          </a:p>
          <a:p>
            <a:pPr marL="342900" indent="-342900">
              <a:lnSpc>
                <a:spcPct val="115000"/>
              </a:lnSpc>
              <a:spcAft>
                <a:spcPts val="1600"/>
              </a:spcAft>
              <a:buSzPct val="100000"/>
              <a:buChar char="•"/>
            </a:pPr>
            <a:r>
              <a:rPr lang="en-US" sz="1800" dirty="0">
                <a:solidFill>
                  <a:srgbClr val="0D1B2A"/>
                </a:solidFill>
                <a:latin typeface="Calibri" pitchFamily="34" charset="0"/>
                <a:ea typeface="Calibri" pitchFamily="34" charset="-122"/>
                <a:cs typeface="Calibri" pitchFamily="34" charset="-120"/>
              </a:rPr>
              <a:t>Networks</a:t>
            </a:r>
            <a:endParaRPr lang="en-US" sz="1800" dirty="0"/>
          </a:p>
          <a:p>
            <a:pPr marL="342900" indent="-342900">
              <a:lnSpc>
                <a:spcPct val="115000"/>
              </a:lnSpc>
              <a:spcAft>
                <a:spcPts val="1600"/>
              </a:spcAft>
              <a:buSzPct val="100000"/>
              <a:buChar char="•"/>
            </a:pPr>
            <a:r>
              <a:rPr lang="en-US" sz="1800" dirty="0">
                <a:solidFill>
                  <a:srgbClr val="0D1B2A"/>
                </a:solidFill>
                <a:latin typeface="Calibri" pitchFamily="34" charset="0"/>
                <a:ea typeface="Calibri" pitchFamily="34" charset="-122"/>
                <a:cs typeface="Calibri" pitchFamily="34" charset="-120"/>
              </a:rPr>
              <a:t>Mobility</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07 / 17</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Openings and closures reveal business churn</a:t>
            </a:r>
            <a:endParaRPr lang="en-US" sz="3600" dirty="0"/>
          </a:p>
        </p:txBody>
      </p:sp>
      <p:sp>
        <p:nvSpPr>
          <p:cNvPr id="6" name="Shape 4"/>
          <p:cNvSpPr/>
          <p:nvPr/>
        </p:nvSpPr>
        <p:spPr>
          <a:xfrm>
            <a:off x="822960" y="1883664"/>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Decision: verify flow data before judging momentum</a:t>
            </a:r>
            <a:endParaRPr lang="en-US" sz="1600" dirty="0"/>
          </a:p>
        </p:txBody>
      </p:sp>
      <p:sp>
        <p:nvSpPr>
          <p:cNvPr id="8" name="Shape 6"/>
          <p:cNvSpPr/>
          <p:nvPr/>
        </p:nvSpPr>
        <p:spPr>
          <a:xfrm>
            <a:off x="822960" y="2423160"/>
            <a:ext cx="5120640" cy="548640"/>
          </a:xfrm>
          <a:prstGeom prst="rect">
            <a:avLst/>
          </a:prstGeom>
          <a:solidFill>
            <a:srgbClr val="10B981"/>
          </a:solidFill>
          <a:ln/>
        </p:spPr>
      </p:sp>
      <p:sp>
        <p:nvSpPr>
          <p:cNvPr id="9" name="Text 7"/>
          <p:cNvSpPr/>
          <p:nvPr/>
        </p:nvSpPr>
        <p:spPr>
          <a:xfrm>
            <a:off x="822960" y="2468880"/>
            <a:ext cx="512064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Openings</a:t>
            </a:r>
            <a:endParaRPr lang="en-US" sz="1800" dirty="0"/>
          </a:p>
        </p:txBody>
      </p:sp>
      <p:sp>
        <p:nvSpPr>
          <p:cNvPr id="10" name="Shape 8"/>
          <p:cNvSpPr/>
          <p:nvPr/>
        </p:nvSpPr>
        <p:spPr>
          <a:xfrm>
            <a:off x="822960" y="3017520"/>
            <a:ext cx="5120640" cy="3474720"/>
          </a:xfrm>
          <a:prstGeom prst="rect">
            <a:avLst/>
          </a:prstGeom>
          <a:solidFill>
            <a:srgbClr val="F1F7F5"/>
          </a:solidFill>
          <a:ln w="6350">
            <a:solidFill>
              <a:srgbClr val="48586A"/>
            </a:solidFill>
            <a:prstDash val="solid"/>
          </a:ln>
        </p:spPr>
      </p:sp>
      <p:sp>
        <p:nvSpPr>
          <p:cNvPr id="11" name="Text 9"/>
          <p:cNvSpPr/>
          <p:nvPr/>
        </p:nvSpPr>
        <p:spPr>
          <a:xfrm>
            <a:off x="1005840" y="3154680"/>
            <a:ext cx="4754880" cy="320040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All establishments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Firms with fewer than 500 employees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March 2023–March 2024</a:t>
            </a:r>
            <a:endParaRPr lang="en-US" sz="1800" dirty="0"/>
          </a:p>
        </p:txBody>
      </p:sp>
      <p:sp>
        <p:nvSpPr>
          <p:cNvPr id="12" name="Shape 10"/>
          <p:cNvSpPr/>
          <p:nvPr/>
        </p:nvSpPr>
        <p:spPr>
          <a:xfrm>
            <a:off x="6217920" y="2423160"/>
            <a:ext cx="5120640" cy="548640"/>
          </a:xfrm>
          <a:prstGeom prst="rect">
            <a:avLst/>
          </a:prstGeom>
          <a:solidFill>
            <a:srgbClr val="0D1B2A"/>
          </a:solidFill>
          <a:ln/>
        </p:spPr>
      </p:sp>
      <p:sp>
        <p:nvSpPr>
          <p:cNvPr id="13" name="Text 11"/>
          <p:cNvSpPr/>
          <p:nvPr/>
        </p:nvSpPr>
        <p:spPr>
          <a:xfrm>
            <a:off x="6217920" y="2468880"/>
            <a:ext cx="512064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Closures</a:t>
            </a:r>
            <a:endParaRPr lang="en-US" sz="1800" dirty="0"/>
          </a:p>
        </p:txBody>
      </p:sp>
      <p:sp>
        <p:nvSpPr>
          <p:cNvPr id="14" name="Shape 12"/>
          <p:cNvSpPr/>
          <p:nvPr/>
        </p:nvSpPr>
        <p:spPr>
          <a:xfrm>
            <a:off x="6217920" y="3017520"/>
            <a:ext cx="5120640" cy="3474720"/>
          </a:xfrm>
          <a:prstGeom prst="rect">
            <a:avLst/>
          </a:prstGeom>
          <a:solidFill>
            <a:srgbClr val="F1F7F5"/>
          </a:solidFill>
          <a:ln w="6350">
            <a:solidFill>
              <a:srgbClr val="48586A"/>
            </a:solidFill>
            <a:prstDash val="solid"/>
          </a:ln>
        </p:spPr>
      </p:sp>
      <p:sp>
        <p:nvSpPr>
          <p:cNvPr id="15" name="Text 13"/>
          <p:cNvSpPr/>
          <p:nvPr/>
        </p:nvSpPr>
        <p:spPr>
          <a:xfrm>
            <a:off x="6400800" y="3154680"/>
            <a:ext cx="4754880" cy="320040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All establishments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Firms with fewer than 500 employees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Identify temporary closures and reopenings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08 / 17</a:t>
            </a:r>
            <a:endParaRPr lang="en-US" sz="1000" dirty="0"/>
          </a:p>
        </p:txBody>
      </p:sp>
      <p:sp>
        <p:nvSpPr>
          <p:cNvPr id="5" name="Text 3"/>
          <p:cNvSpPr/>
          <p:nvPr/>
        </p:nvSpPr>
        <p:spPr>
          <a:xfrm>
            <a:off x="822960" y="822960"/>
            <a:ext cx="10515600" cy="1042416"/>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Net job growth depends on gains exceeding losses</a:t>
            </a:r>
            <a:endParaRPr lang="en-US" sz="3600" dirty="0"/>
          </a:p>
        </p:txBody>
      </p:sp>
      <p:sp>
        <p:nvSpPr>
          <p:cNvPr id="6" name="Shape 4"/>
          <p:cNvSpPr/>
          <p:nvPr/>
        </p:nvSpPr>
        <p:spPr>
          <a:xfrm>
            <a:off x="822960" y="1920240"/>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Decision: publish the net only after reconciling every gain and loss component</a:t>
            </a:r>
            <a:endParaRPr lang="en-US" sz="1600" dirty="0"/>
          </a:p>
        </p:txBody>
      </p:sp>
      <p:sp>
        <p:nvSpPr>
          <p:cNvPr id="8" name="Shape 6"/>
          <p:cNvSpPr/>
          <p:nvPr/>
        </p:nvSpPr>
        <p:spPr>
          <a:xfrm>
            <a:off x="822960" y="2743200"/>
            <a:ext cx="1962851" cy="3291840"/>
          </a:xfrm>
          <a:prstGeom prst="roundRect">
            <a:avLst>
              <a:gd name="adj" fmla="val 4659"/>
            </a:avLst>
          </a:prstGeom>
          <a:solidFill>
            <a:srgbClr val="F1F7F5"/>
          </a:solidFill>
          <a:ln w="12700">
            <a:solidFill>
              <a:srgbClr val="10B981"/>
            </a:solidFill>
            <a:prstDash val="solid"/>
          </a:ln>
        </p:spPr>
      </p:sp>
      <p:sp>
        <p:nvSpPr>
          <p:cNvPr id="9" name="Shape 7"/>
          <p:cNvSpPr/>
          <p:nvPr/>
        </p:nvSpPr>
        <p:spPr>
          <a:xfrm>
            <a:off x="1484346" y="2377440"/>
            <a:ext cx="640080" cy="640080"/>
          </a:xfrm>
          <a:prstGeom prst="ellipse">
            <a:avLst/>
          </a:prstGeom>
          <a:solidFill>
            <a:srgbClr val="10B981"/>
          </a:solidFill>
          <a:ln/>
        </p:spPr>
      </p:sp>
      <p:sp>
        <p:nvSpPr>
          <p:cNvPr id="10" name="Text 8"/>
          <p:cNvSpPr/>
          <p:nvPr/>
        </p:nvSpPr>
        <p:spPr>
          <a:xfrm>
            <a:off x="1484346"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1" name="Text 9"/>
          <p:cNvSpPr/>
          <p:nvPr/>
        </p:nvSpPr>
        <p:spPr>
          <a:xfrm>
            <a:off x="960120" y="3200400"/>
            <a:ext cx="1688531"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Openings</a:t>
            </a:r>
            <a:endParaRPr lang="en-US" sz="1500" dirty="0"/>
          </a:p>
        </p:txBody>
      </p:sp>
      <p:sp>
        <p:nvSpPr>
          <p:cNvPr id="12" name="Text 10"/>
          <p:cNvSpPr/>
          <p:nvPr/>
        </p:nvSpPr>
        <p:spPr>
          <a:xfrm>
            <a:off x="1005840" y="3931920"/>
            <a:ext cx="1597091"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Jobs added</a:t>
            </a:r>
            <a:endParaRPr lang="en-US" sz="1200" dirty="0"/>
          </a:p>
        </p:txBody>
      </p:sp>
      <p:sp>
        <p:nvSpPr>
          <p:cNvPr id="13" name="Shape 11"/>
          <p:cNvSpPr/>
          <p:nvPr/>
        </p:nvSpPr>
        <p:spPr>
          <a:xfrm>
            <a:off x="2968691" y="2743200"/>
            <a:ext cx="1962851" cy="3291840"/>
          </a:xfrm>
          <a:prstGeom prst="roundRect">
            <a:avLst>
              <a:gd name="adj" fmla="val 4659"/>
            </a:avLst>
          </a:prstGeom>
          <a:solidFill>
            <a:srgbClr val="F1F7F5"/>
          </a:solidFill>
          <a:ln w="12700">
            <a:solidFill>
              <a:srgbClr val="10B981"/>
            </a:solidFill>
            <a:prstDash val="solid"/>
          </a:ln>
        </p:spPr>
      </p:sp>
      <p:sp>
        <p:nvSpPr>
          <p:cNvPr id="14" name="Shape 12"/>
          <p:cNvSpPr/>
          <p:nvPr/>
        </p:nvSpPr>
        <p:spPr>
          <a:xfrm>
            <a:off x="3630077" y="2377440"/>
            <a:ext cx="640080" cy="640080"/>
          </a:xfrm>
          <a:prstGeom prst="ellipse">
            <a:avLst/>
          </a:prstGeom>
          <a:solidFill>
            <a:srgbClr val="10B981"/>
          </a:solidFill>
          <a:ln/>
        </p:spPr>
      </p:sp>
      <p:sp>
        <p:nvSpPr>
          <p:cNvPr id="15" name="Text 13"/>
          <p:cNvSpPr/>
          <p:nvPr/>
        </p:nvSpPr>
        <p:spPr>
          <a:xfrm>
            <a:off x="3630077"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6" name="Text 14"/>
          <p:cNvSpPr/>
          <p:nvPr/>
        </p:nvSpPr>
        <p:spPr>
          <a:xfrm>
            <a:off x="3105851" y="3200400"/>
            <a:ext cx="1688531"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Expansions</a:t>
            </a:r>
            <a:endParaRPr lang="en-US" sz="1500" dirty="0"/>
          </a:p>
        </p:txBody>
      </p:sp>
      <p:sp>
        <p:nvSpPr>
          <p:cNvPr id="17" name="Text 15"/>
          <p:cNvSpPr/>
          <p:nvPr/>
        </p:nvSpPr>
        <p:spPr>
          <a:xfrm>
            <a:off x="3151571" y="3931920"/>
            <a:ext cx="1597091"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Jobs added</a:t>
            </a:r>
            <a:endParaRPr lang="en-US" sz="1200" dirty="0"/>
          </a:p>
        </p:txBody>
      </p:sp>
      <p:sp>
        <p:nvSpPr>
          <p:cNvPr id="18" name="Shape 16"/>
          <p:cNvSpPr/>
          <p:nvPr/>
        </p:nvSpPr>
        <p:spPr>
          <a:xfrm>
            <a:off x="5114422" y="2743200"/>
            <a:ext cx="1962851" cy="3291840"/>
          </a:xfrm>
          <a:prstGeom prst="roundRect">
            <a:avLst>
              <a:gd name="adj" fmla="val 4659"/>
            </a:avLst>
          </a:prstGeom>
          <a:solidFill>
            <a:srgbClr val="F1F7F5"/>
          </a:solidFill>
          <a:ln w="12700">
            <a:solidFill>
              <a:srgbClr val="10B981"/>
            </a:solidFill>
            <a:prstDash val="solid"/>
          </a:ln>
        </p:spPr>
      </p:sp>
      <p:sp>
        <p:nvSpPr>
          <p:cNvPr id="19" name="Shape 17"/>
          <p:cNvSpPr/>
          <p:nvPr/>
        </p:nvSpPr>
        <p:spPr>
          <a:xfrm>
            <a:off x="5775808" y="2377440"/>
            <a:ext cx="640080" cy="640080"/>
          </a:xfrm>
          <a:prstGeom prst="ellipse">
            <a:avLst/>
          </a:prstGeom>
          <a:solidFill>
            <a:srgbClr val="10B981"/>
          </a:solidFill>
          <a:ln/>
        </p:spPr>
      </p:sp>
      <p:sp>
        <p:nvSpPr>
          <p:cNvPr id="20" name="Text 18"/>
          <p:cNvSpPr/>
          <p:nvPr/>
        </p:nvSpPr>
        <p:spPr>
          <a:xfrm>
            <a:off x="5775808"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1" name="Text 19"/>
          <p:cNvSpPr/>
          <p:nvPr/>
        </p:nvSpPr>
        <p:spPr>
          <a:xfrm>
            <a:off x="5251582" y="3200400"/>
            <a:ext cx="1688531"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Closures</a:t>
            </a:r>
            <a:endParaRPr lang="en-US" sz="1500" dirty="0"/>
          </a:p>
        </p:txBody>
      </p:sp>
      <p:sp>
        <p:nvSpPr>
          <p:cNvPr id="22" name="Text 20"/>
          <p:cNvSpPr/>
          <p:nvPr/>
        </p:nvSpPr>
        <p:spPr>
          <a:xfrm>
            <a:off x="5297302" y="3931920"/>
            <a:ext cx="1597091"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Jobs lost</a:t>
            </a:r>
            <a:endParaRPr lang="en-US" sz="1200" dirty="0"/>
          </a:p>
        </p:txBody>
      </p:sp>
      <p:sp>
        <p:nvSpPr>
          <p:cNvPr id="23" name="Shape 21"/>
          <p:cNvSpPr/>
          <p:nvPr/>
        </p:nvSpPr>
        <p:spPr>
          <a:xfrm>
            <a:off x="7260153" y="2743200"/>
            <a:ext cx="1962851" cy="3291840"/>
          </a:xfrm>
          <a:prstGeom prst="roundRect">
            <a:avLst>
              <a:gd name="adj" fmla="val 4659"/>
            </a:avLst>
          </a:prstGeom>
          <a:solidFill>
            <a:srgbClr val="F1F7F5"/>
          </a:solidFill>
          <a:ln w="12700">
            <a:solidFill>
              <a:srgbClr val="10B981"/>
            </a:solidFill>
            <a:prstDash val="solid"/>
          </a:ln>
        </p:spPr>
      </p:sp>
      <p:sp>
        <p:nvSpPr>
          <p:cNvPr id="24" name="Shape 22"/>
          <p:cNvSpPr/>
          <p:nvPr/>
        </p:nvSpPr>
        <p:spPr>
          <a:xfrm>
            <a:off x="7921539" y="2377440"/>
            <a:ext cx="640080" cy="640080"/>
          </a:xfrm>
          <a:prstGeom prst="ellipse">
            <a:avLst/>
          </a:prstGeom>
          <a:solidFill>
            <a:srgbClr val="10B981"/>
          </a:solidFill>
          <a:ln/>
        </p:spPr>
      </p:sp>
      <p:sp>
        <p:nvSpPr>
          <p:cNvPr id="25" name="Text 23"/>
          <p:cNvSpPr/>
          <p:nvPr/>
        </p:nvSpPr>
        <p:spPr>
          <a:xfrm>
            <a:off x="7921539"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6" name="Text 24"/>
          <p:cNvSpPr/>
          <p:nvPr/>
        </p:nvSpPr>
        <p:spPr>
          <a:xfrm>
            <a:off x="7397313" y="3200400"/>
            <a:ext cx="1688531"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Contractions</a:t>
            </a:r>
            <a:endParaRPr lang="en-US" sz="1500" dirty="0"/>
          </a:p>
        </p:txBody>
      </p:sp>
      <p:sp>
        <p:nvSpPr>
          <p:cNvPr id="27" name="Text 25"/>
          <p:cNvSpPr/>
          <p:nvPr/>
        </p:nvSpPr>
        <p:spPr>
          <a:xfrm>
            <a:off x="7443033" y="3931920"/>
            <a:ext cx="1597091"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Jobs lost</a:t>
            </a:r>
            <a:endParaRPr lang="en-US" sz="1200" dirty="0"/>
          </a:p>
        </p:txBody>
      </p:sp>
      <p:sp>
        <p:nvSpPr>
          <p:cNvPr id="28" name="Shape 26"/>
          <p:cNvSpPr/>
          <p:nvPr/>
        </p:nvSpPr>
        <p:spPr>
          <a:xfrm>
            <a:off x="9405884" y="2743200"/>
            <a:ext cx="1962851" cy="3291840"/>
          </a:xfrm>
          <a:prstGeom prst="roundRect">
            <a:avLst>
              <a:gd name="adj" fmla="val 4659"/>
            </a:avLst>
          </a:prstGeom>
          <a:solidFill>
            <a:srgbClr val="F1F7F5"/>
          </a:solidFill>
          <a:ln w="12700">
            <a:solidFill>
              <a:srgbClr val="10B981"/>
            </a:solidFill>
            <a:prstDash val="solid"/>
          </a:ln>
        </p:spPr>
      </p:sp>
      <p:sp>
        <p:nvSpPr>
          <p:cNvPr id="29" name="Shape 27"/>
          <p:cNvSpPr/>
          <p:nvPr/>
        </p:nvSpPr>
        <p:spPr>
          <a:xfrm>
            <a:off x="10067270" y="2377440"/>
            <a:ext cx="640080" cy="640080"/>
          </a:xfrm>
          <a:prstGeom prst="ellipse">
            <a:avLst/>
          </a:prstGeom>
          <a:solidFill>
            <a:srgbClr val="10B981"/>
          </a:solidFill>
          <a:ln/>
        </p:spPr>
      </p:sp>
      <p:sp>
        <p:nvSpPr>
          <p:cNvPr id="30" name="Text 28"/>
          <p:cNvSpPr/>
          <p:nvPr/>
        </p:nvSpPr>
        <p:spPr>
          <a:xfrm>
            <a:off x="10067270"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31" name="Text 29"/>
          <p:cNvSpPr/>
          <p:nvPr/>
        </p:nvSpPr>
        <p:spPr>
          <a:xfrm>
            <a:off x="9543044" y="3200400"/>
            <a:ext cx="1688531"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Net result</a:t>
            </a:r>
            <a:endParaRPr lang="en-US" sz="1500" dirty="0"/>
          </a:p>
        </p:txBody>
      </p:sp>
      <p:sp>
        <p:nvSpPr>
          <p:cNvPr id="32" name="Text 30"/>
          <p:cNvSpPr/>
          <p:nvPr/>
        </p:nvSpPr>
        <p:spPr>
          <a:xfrm>
            <a:off x="9588764" y="3931920"/>
            <a:ext cx="1597091"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Gains minus losses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09 / 17</a:t>
            </a:r>
            <a:endParaRPr lang="en-US" sz="1000" dirty="0"/>
          </a:p>
        </p:txBody>
      </p:sp>
      <p:sp>
        <p:nvSpPr>
          <p:cNvPr id="5" name="Text 3"/>
          <p:cNvSpPr/>
          <p:nvPr/>
        </p:nvSpPr>
        <p:spPr>
          <a:xfrm>
            <a:off x="822960" y="822960"/>
            <a:ext cx="10515600" cy="1042416"/>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Industry counts do not equal employment intensity</a:t>
            </a:r>
            <a:endParaRPr lang="en-US" sz="3600" dirty="0"/>
          </a:p>
        </p:txBody>
      </p:sp>
      <p:sp>
        <p:nvSpPr>
          <p:cNvPr id="6" name="Shape 4"/>
          <p:cNvSpPr/>
          <p:nvPr/>
        </p:nvSpPr>
        <p:spPr>
          <a:xfrm>
            <a:off x="822960" y="1920240"/>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Decision: compare prevalence and employment share on separate scales</a:t>
            </a:r>
            <a:endParaRPr lang="en-US" sz="1600" dirty="0"/>
          </a:p>
        </p:txBody>
      </p:sp>
      <p:sp>
        <p:nvSpPr>
          <p:cNvPr id="8" name="Shape 6"/>
          <p:cNvSpPr/>
          <p:nvPr/>
        </p:nvSpPr>
        <p:spPr>
          <a:xfrm>
            <a:off x="822960" y="2423160"/>
            <a:ext cx="5120640" cy="548640"/>
          </a:xfrm>
          <a:prstGeom prst="rect">
            <a:avLst/>
          </a:prstGeom>
          <a:solidFill>
            <a:srgbClr val="10B981"/>
          </a:solidFill>
          <a:ln/>
        </p:spPr>
      </p:sp>
      <p:sp>
        <p:nvSpPr>
          <p:cNvPr id="9" name="Text 7"/>
          <p:cNvSpPr/>
          <p:nvPr/>
        </p:nvSpPr>
        <p:spPr>
          <a:xfrm>
            <a:off x="822960" y="2468880"/>
            <a:ext cx="512064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Firm prevalence</a:t>
            </a:r>
            <a:endParaRPr lang="en-US" sz="1800" dirty="0"/>
          </a:p>
        </p:txBody>
      </p:sp>
      <p:sp>
        <p:nvSpPr>
          <p:cNvPr id="10" name="Shape 8"/>
          <p:cNvSpPr/>
          <p:nvPr/>
        </p:nvSpPr>
        <p:spPr>
          <a:xfrm>
            <a:off x="822960" y="3017520"/>
            <a:ext cx="5120640" cy="3474720"/>
          </a:xfrm>
          <a:prstGeom prst="rect">
            <a:avLst/>
          </a:prstGeom>
          <a:solidFill>
            <a:srgbClr val="F1F7F5"/>
          </a:solidFill>
          <a:ln w="6350">
            <a:solidFill>
              <a:srgbClr val="48586A"/>
            </a:solidFill>
            <a:prstDash val="solid"/>
          </a:ln>
        </p:spPr>
      </p:sp>
      <p:sp>
        <p:nvSpPr>
          <p:cNvPr id="11" name="Text 9"/>
          <p:cNvSpPr/>
          <p:nvPr/>
        </p:nvSpPr>
        <p:spPr>
          <a:xfrm>
            <a:off x="1005840" y="3154680"/>
            <a:ext cx="4754880" cy="320040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Number of firms with fewer than 500 employees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Rank industries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Count scale</a:t>
            </a:r>
            <a:endParaRPr lang="en-US" sz="1800" dirty="0"/>
          </a:p>
        </p:txBody>
      </p:sp>
      <p:sp>
        <p:nvSpPr>
          <p:cNvPr id="12" name="Shape 10"/>
          <p:cNvSpPr/>
          <p:nvPr/>
        </p:nvSpPr>
        <p:spPr>
          <a:xfrm>
            <a:off x="6217920" y="2423160"/>
            <a:ext cx="5120640" cy="548640"/>
          </a:xfrm>
          <a:prstGeom prst="rect">
            <a:avLst/>
          </a:prstGeom>
          <a:solidFill>
            <a:srgbClr val="0D1B2A"/>
          </a:solidFill>
          <a:ln/>
        </p:spPr>
      </p:sp>
      <p:sp>
        <p:nvSpPr>
          <p:cNvPr id="13" name="Text 11"/>
          <p:cNvSpPr/>
          <p:nvPr/>
        </p:nvSpPr>
        <p:spPr>
          <a:xfrm>
            <a:off x="6217920" y="2468880"/>
            <a:ext cx="512064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Employment intensity</a:t>
            </a:r>
            <a:endParaRPr lang="en-US" sz="1800" dirty="0"/>
          </a:p>
        </p:txBody>
      </p:sp>
      <p:sp>
        <p:nvSpPr>
          <p:cNvPr id="14" name="Shape 12"/>
          <p:cNvSpPr/>
          <p:nvPr/>
        </p:nvSpPr>
        <p:spPr>
          <a:xfrm>
            <a:off x="6217920" y="3017520"/>
            <a:ext cx="5120640" cy="3474720"/>
          </a:xfrm>
          <a:prstGeom prst="rect">
            <a:avLst/>
          </a:prstGeom>
          <a:solidFill>
            <a:srgbClr val="F1F7F5"/>
          </a:solidFill>
          <a:ln w="6350">
            <a:solidFill>
              <a:srgbClr val="48586A"/>
            </a:solidFill>
            <a:prstDash val="solid"/>
          </a:ln>
        </p:spPr>
      </p:sp>
      <p:sp>
        <p:nvSpPr>
          <p:cNvPr id="15" name="Text 13"/>
          <p:cNvSpPr/>
          <p:nvPr/>
        </p:nvSpPr>
        <p:spPr>
          <a:xfrm>
            <a:off x="6400800" y="3154680"/>
            <a:ext cx="4754880" cy="320040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Small-business share of industry employment</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Compare across industries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Percentage scale</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10 / 17</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indent="0" marL="0">
              <a:lnSpc>
                <a:spcPct val="95000"/>
              </a:lnSpc>
              <a:buNone/>
            </a:pPr>
            <a:r>
              <a:rPr lang="en-US" sz="3200" b="1" dirty="0">
                <a:solidFill>
                  <a:srgbClr val="0D1B2A"/>
                </a:solidFill>
                <a:latin typeface="Calibri" pitchFamily="34" charset="0"/>
                <a:ea typeface="Calibri" pitchFamily="34" charset="-122"/>
                <a:cs typeface="Calibri" pitchFamily="34" charset="-120"/>
              </a:rPr>
              <a:t>Employment scale and payroll share measure different impacts</a:t>
            </a:r>
            <a:endParaRPr lang="en-US" sz="3200" dirty="0"/>
          </a:p>
        </p:txBody>
      </p:sp>
      <p:sp>
        <p:nvSpPr>
          <p:cNvPr id="6" name="Shape 4"/>
          <p:cNvSpPr/>
          <p:nvPr/>
        </p:nvSpPr>
        <p:spPr>
          <a:xfrm>
            <a:off x="822960" y="1883664"/>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Decision: keep headcount, payroll, and long-run change as separate measures</a:t>
            </a:r>
            <a:endParaRPr lang="en-US" sz="1600" dirty="0"/>
          </a:p>
        </p:txBody>
      </p:sp>
      <p:sp>
        <p:nvSpPr>
          <p:cNvPr id="8" name="Text 6"/>
          <p:cNvSpPr/>
          <p:nvPr/>
        </p:nvSpPr>
        <p:spPr>
          <a:xfrm>
            <a:off x="822960" y="2468880"/>
            <a:ext cx="3332378" cy="457200"/>
          </a:xfrm>
          <a:prstGeom prst="rect">
            <a:avLst/>
          </a:prstGeom>
          <a:noFill/>
          <a:ln/>
        </p:spPr>
        <p:txBody>
          <a:bodyPr wrap="square" rtlCol="0" anchor="ctr"/>
          <a:lstStyle/>
          <a:p>
            <a:pPr indent="0" marL="0">
              <a:buNone/>
            </a:pPr>
            <a:r>
              <a:rPr lang="en-US" sz="1800" b="1" dirty="0">
                <a:solidFill>
                  <a:srgbClr val="10B981"/>
                </a:solidFill>
                <a:latin typeface="Calibri" pitchFamily="34" charset="0"/>
                <a:ea typeface="Calibri" pitchFamily="34" charset="-122"/>
                <a:cs typeface="Calibri" pitchFamily="34" charset="-120"/>
              </a:rPr>
              <a:t>Employment level</a:t>
            </a:r>
            <a:endParaRPr lang="en-US" sz="1800" dirty="0"/>
          </a:p>
        </p:txBody>
      </p:sp>
      <p:sp>
        <p:nvSpPr>
          <p:cNvPr id="9" name="Text 7"/>
          <p:cNvSpPr/>
          <p:nvPr/>
        </p:nvSpPr>
        <p:spPr>
          <a:xfrm>
            <a:off x="822960" y="2926080"/>
            <a:ext cx="3332378" cy="35661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Number of workers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Point-in-time scale</a:t>
            </a:r>
            <a:endParaRPr lang="en-US" sz="1800" dirty="0"/>
          </a:p>
        </p:txBody>
      </p:sp>
      <p:sp>
        <p:nvSpPr>
          <p:cNvPr id="10" name="Text 8"/>
          <p:cNvSpPr/>
          <p:nvPr/>
        </p:nvSpPr>
        <p:spPr>
          <a:xfrm>
            <a:off x="4429658" y="2468880"/>
            <a:ext cx="3332378" cy="457200"/>
          </a:xfrm>
          <a:prstGeom prst="rect">
            <a:avLst/>
          </a:prstGeom>
          <a:noFill/>
          <a:ln/>
        </p:spPr>
        <p:txBody>
          <a:bodyPr wrap="square" rtlCol="0" anchor="ctr"/>
          <a:lstStyle/>
          <a:p>
            <a:pPr indent="0" marL="0">
              <a:buNone/>
            </a:pPr>
            <a:r>
              <a:rPr lang="en-US" sz="1800" b="1" dirty="0">
                <a:solidFill>
                  <a:srgbClr val="10B981"/>
                </a:solidFill>
                <a:latin typeface="Calibri" pitchFamily="34" charset="0"/>
                <a:ea typeface="Calibri" pitchFamily="34" charset="-122"/>
                <a:cs typeface="Calibri" pitchFamily="34" charset="-120"/>
              </a:rPr>
              <a:t>Payroll share</a:t>
            </a:r>
            <a:endParaRPr lang="en-US" sz="1800" dirty="0"/>
          </a:p>
        </p:txBody>
      </p:sp>
      <p:sp>
        <p:nvSpPr>
          <p:cNvPr id="11" name="Text 9"/>
          <p:cNvSpPr/>
          <p:nvPr/>
        </p:nvSpPr>
        <p:spPr>
          <a:xfrm>
            <a:off x="4429658" y="2926080"/>
            <a:ext cx="3332378" cy="35661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Share of private-sector payroll</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Compensation impact</a:t>
            </a:r>
            <a:endParaRPr lang="en-US" sz="1800" dirty="0"/>
          </a:p>
        </p:txBody>
      </p:sp>
      <p:sp>
        <p:nvSpPr>
          <p:cNvPr id="12" name="Text 10"/>
          <p:cNvSpPr/>
          <p:nvPr/>
        </p:nvSpPr>
        <p:spPr>
          <a:xfrm>
            <a:off x="8036357" y="2468880"/>
            <a:ext cx="3332378" cy="457200"/>
          </a:xfrm>
          <a:prstGeom prst="rect">
            <a:avLst/>
          </a:prstGeom>
          <a:noFill/>
          <a:ln/>
        </p:spPr>
        <p:txBody>
          <a:bodyPr wrap="square" rtlCol="0" anchor="ctr"/>
          <a:lstStyle/>
          <a:p>
            <a:pPr indent="0" marL="0">
              <a:buNone/>
            </a:pPr>
            <a:r>
              <a:rPr lang="en-US" sz="1800" b="1" dirty="0">
                <a:solidFill>
                  <a:srgbClr val="10B981"/>
                </a:solidFill>
                <a:latin typeface="Calibri" pitchFamily="34" charset="0"/>
                <a:ea typeface="Calibri" pitchFamily="34" charset="-122"/>
                <a:cs typeface="Calibri" pitchFamily="34" charset="-120"/>
              </a:rPr>
              <a:t>Long-run change</a:t>
            </a:r>
            <a:endParaRPr lang="en-US" sz="1800" dirty="0"/>
          </a:p>
        </p:txBody>
      </p:sp>
      <p:sp>
        <p:nvSpPr>
          <p:cNvPr id="13" name="Text 11"/>
          <p:cNvSpPr/>
          <p:nvPr/>
        </p:nvSpPr>
        <p:spPr>
          <a:xfrm>
            <a:off x="8036357" y="2926080"/>
            <a:ext cx="3332378" cy="3566160"/>
          </a:xfrm>
          <a:prstGeom prst="rect">
            <a:avLst/>
          </a:prstGeom>
          <a:noFill/>
          <a:ln/>
        </p:spPr>
        <p:txBody>
          <a:bodyPr wrap="square" rtlCol="0" anchor="ctr"/>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Employment trend over time</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Directional impact</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11 / 17</a:t>
            </a:r>
            <a:endParaRPr lang="en-US" sz="1000" dirty="0"/>
          </a:p>
        </p:txBody>
      </p:sp>
      <p:sp>
        <p:nvSpPr>
          <p:cNvPr id="5" name="Text 3"/>
          <p:cNvSpPr/>
          <p:nvPr/>
        </p:nvSpPr>
        <p:spPr>
          <a:xfrm>
            <a:off x="822960" y="822960"/>
            <a:ext cx="10515600" cy="1042416"/>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Capital metrics require precise borrower definitions</a:t>
            </a:r>
            <a:endParaRPr lang="en-US" sz="3600" dirty="0"/>
          </a:p>
        </p:txBody>
      </p:sp>
      <p:sp>
        <p:nvSpPr>
          <p:cNvPr id="6" name="Shape 4"/>
          <p:cNvSpPr/>
          <p:nvPr/>
        </p:nvSpPr>
        <p:spPr>
          <a:xfrm>
            <a:off x="822960" y="1920240"/>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Decision: standardize lending definitions before setting targets or comparing performance</a:t>
            </a:r>
            <a:endParaRPr lang="en-US" sz="1600" dirty="0"/>
          </a:p>
        </p:txBody>
      </p:sp>
      <p:sp>
        <p:nvSpPr>
          <p:cNvPr id="8" name="Shape 6"/>
          <p:cNvSpPr/>
          <p:nvPr/>
        </p:nvSpPr>
        <p:spPr>
          <a:xfrm>
            <a:off x="822960" y="2651760"/>
            <a:ext cx="3332378" cy="1828800"/>
          </a:xfrm>
          <a:prstGeom prst="roundRect">
            <a:avLst>
              <a:gd name="adj" fmla="val 5000"/>
            </a:avLst>
          </a:prstGeom>
          <a:solidFill>
            <a:srgbClr val="F1F7F5"/>
          </a:solidFill>
          <a:ln w="12700">
            <a:solidFill>
              <a:srgbClr val="10B981"/>
            </a:solidFill>
            <a:prstDash val="solid"/>
          </a:ln>
        </p:spPr>
      </p:sp>
      <p:sp>
        <p:nvSpPr>
          <p:cNvPr id="9" name="Text 7"/>
          <p:cNvSpPr/>
          <p:nvPr/>
        </p:nvSpPr>
        <p:spPr>
          <a:xfrm>
            <a:off x="914400" y="2788920"/>
            <a:ext cx="314949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≤$1M revenue</a:t>
            </a:r>
            <a:endParaRPr lang="en-US" sz="4400" dirty="0"/>
          </a:p>
        </p:txBody>
      </p:sp>
      <p:sp>
        <p:nvSpPr>
          <p:cNvPr id="10" name="Text 8"/>
          <p:cNvSpPr/>
          <p:nvPr/>
        </p:nvSpPr>
        <p:spPr>
          <a:xfrm>
            <a:off x="914400" y="3895344"/>
            <a:ext cx="314949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Loans to firms defined by borrower revenue</a:t>
            </a:r>
            <a:endParaRPr lang="en-US" sz="1300" dirty="0"/>
          </a:p>
        </p:txBody>
      </p:sp>
      <p:sp>
        <p:nvSpPr>
          <p:cNvPr id="11" name="Shape 9"/>
          <p:cNvSpPr/>
          <p:nvPr/>
        </p:nvSpPr>
        <p:spPr>
          <a:xfrm>
            <a:off x="4429658" y="2651760"/>
            <a:ext cx="3332378" cy="1828800"/>
          </a:xfrm>
          <a:prstGeom prst="roundRect">
            <a:avLst>
              <a:gd name="adj" fmla="val 5000"/>
            </a:avLst>
          </a:prstGeom>
          <a:solidFill>
            <a:srgbClr val="F1F7F5"/>
          </a:solidFill>
          <a:ln w="12700">
            <a:solidFill>
              <a:srgbClr val="10B981"/>
            </a:solidFill>
            <a:prstDash val="solid"/>
          </a:ln>
        </p:spPr>
      </p:sp>
      <p:sp>
        <p:nvSpPr>
          <p:cNvPr id="12" name="Text 10"/>
          <p:cNvSpPr/>
          <p:nvPr/>
        </p:nvSpPr>
        <p:spPr>
          <a:xfrm>
            <a:off x="4521098" y="2788920"/>
            <a:ext cx="314949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≤$1M loan</a:t>
            </a:r>
            <a:endParaRPr lang="en-US" sz="4400" dirty="0"/>
          </a:p>
        </p:txBody>
      </p:sp>
      <p:sp>
        <p:nvSpPr>
          <p:cNvPr id="13" name="Text 11"/>
          <p:cNvSpPr/>
          <p:nvPr/>
        </p:nvSpPr>
        <p:spPr>
          <a:xfrm>
            <a:off x="4521098" y="3895344"/>
            <a:ext cx="314949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Loans defined by loan size</a:t>
            </a:r>
            <a:endParaRPr lang="en-US" sz="1300" dirty="0"/>
          </a:p>
        </p:txBody>
      </p:sp>
      <p:sp>
        <p:nvSpPr>
          <p:cNvPr id="14" name="Shape 12"/>
          <p:cNvSpPr/>
          <p:nvPr/>
        </p:nvSpPr>
        <p:spPr>
          <a:xfrm>
            <a:off x="8036357" y="2651760"/>
            <a:ext cx="3332378" cy="1828800"/>
          </a:xfrm>
          <a:prstGeom prst="roundRect">
            <a:avLst>
              <a:gd name="adj" fmla="val 5000"/>
            </a:avLst>
          </a:prstGeom>
          <a:solidFill>
            <a:srgbClr val="F1F7F5"/>
          </a:solidFill>
          <a:ln w="12700">
            <a:solidFill>
              <a:srgbClr val="10B981"/>
            </a:solidFill>
            <a:prstDash val="solid"/>
          </a:ln>
        </p:spPr>
      </p:sp>
      <p:sp>
        <p:nvSpPr>
          <p:cNvPr id="15" name="Text 13"/>
          <p:cNvSpPr/>
          <p:nvPr/>
        </p:nvSpPr>
        <p:spPr>
          <a:xfrm>
            <a:off x="8127797" y="2788920"/>
            <a:ext cx="3149498" cy="1005840"/>
          </a:xfrm>
          <a:prstGeom prst="rect">
            <a:avLst/>
          </a:prstGeom>
          <a:noFill/>
          <a:ln/>
        </p:spPr>
        <p:txBody>
          <a:bodyPr wrap="square" rtlCol="0" anchor="ctr"/>
          <a:lstStyle/>
          <a:p>
            <a:pPr algn="ctr" indent="0" marL="0">
              <a:buNone/>
            </a:pPr>
            <a:r>
              <a:rPr lang="en-US" sz="4400" b="1" dirty="0">
                <a:solidFill>
                  <a:srgbClr val="10B981"/>
                </a:solidFill>
                <a:latin typeface="Calibri" pitchFamily="34" charset="0"/>
                <a:ea typeface="Calibri" pitchFamily="34" charset="-122"/>
                <a:cs typeface="Calibri" pitchFamily="34" charset="-120"/>
              </a:rPr>
              <a:t>≤$100K loan</a:t>
            </a:r>
            <a:endParaRPr lang="en-US" sz="4400" dirty="0"/>
          </a:p>
        </p:txBody>
      </p:sp>
      <p:sp>
        <p:nvSpPr>
          <p:cNvPr id="16" name="Text 14"/>
          <p:cNvSpPr/>
          <p:nvPr/>
        </p:nvSpPr>
        <p:spPr>
          <a:xfrm>
            <a:off x="8127797" y="3895344"/>
            <a:ext cx="3149498" cy="365760"/>
          </a:xfrm>
          <a:prstGeom prst="rect">
            <a:avLst/>
          </a:prstGeom>
          <a:noFill/>
          <a:ln/>
        </p:spPr>
        <p:txBody>
          <a:bodyPr wrap="square" rtlCol="0" anchor="ctr"/>
          <a:lstStyle/>
          <a:p>
            <a:pPr algn="ctr" indent="0" marL="0">
              <a:buNone/>
            </a:pPr>
            <a:r>
              <a:rPr lang="en-US" sz="1300" dirty="0">
                <a:solidFill>
                  <a:srgbClr val="0D1B2A"/>
                </a:solidFill>
                <a:latin typeface="Calibri" pitchFamily="34" charset="0"/>
                <a:ea typeface="Calibri" pitchFamily="34" charset="-122"/>
                <a:cs typeface="Calibri" pitchFamily="34" charset="-120"/>
              </a:rPr>
              <a:t>Small-dollar loan-size measure, not borrower size</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12 / 17</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indent="0" marL="0">
              <a:lnSpc>
                <a:spcPct val="95000"/>
              </a:lnSpc>
              <a:buNone/>
            </a:pPr>
            <a:r>
              <a:rPr lang="en-US" sz="3200" b="1" dirty="0">
                <a:solidFill>
                  <a:srgbClr val="0D1B2A"/>
                </a:solidFill>
                <a:latin typeface="Calibri" pitchFamily="34" charset="0"/>
                <a:ea typeface="Calibri" pitchFamily="34" charset="-122"/>
                <a:cs typeface="Calibri" pitchFamily="34" charset="-120"/>
              </a:rPr>
              <a:t>Ownership gaps are clearest at the employer threshold</a:t>
            </a:r>
            <a:endParaRPr lang="en-US" sz="3200" dirty="0"/>
          </a:p>
        </p:txBody>
      </p:sp>
      <p:sp>
        <p:nvSpPr>
          <p:cNvPr id="6" name="Shape 4"/>
          <p:cNvSpPr/>
          <p:nvPr/>
        </p:nvSpPr>
        <p:spPr>
          <a:xfrm>
            <a:off x="822960" y="1883664"/>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Decision: target the transition from ownership to sustained employment creation</a:t>
            </a:r>
            <a:endParaRPr lang="en-US" sz="1600" dirty="0"/>
          </a:p>
        </p:txBody>
      </p:sp>
      <p:sp>
        <p:nvSpPr>
          <p:cNvPr id="8" name="Shape 6"/>
          <p:cNvSpPr/>
          <p:nvPr/>
        </p:nvSpPr>
        <p:spPr>
          <a:xfrm>
            <a:off x="822960" y="2423160"/>
            <a:ext cx="5120640" cy="548640"/>
          </a:xfrm>
          <a:prstGeom prst="rect">
            <a:avLst/>
          </a:prstGeom>
          <a:solidFill>
            <a:srgbClr val="10B981"/>
          </a:solidFill>
          <a:ln/>
        </p:spPr>
      </p:sp>
      <p:sp>
        <p:nvSpPr>
          <p:cNvPr id="9" name="Text 7"/>
          <p:cNvSpPr/>
          <p:nvPr/>
        </p:nvSpPr>
        <p:spPr>
          <a:xfrm>
            <a:off x="822960" y="2468880"/>
            <a:ext cx="512064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Participation</a:t>
            </a:r>
            <a:endParaRPr lang="en-US" sz="1800" dirty="0"/>
          </a:p>
        </p:txBody>
      </p:sp>
      <p:sp>
        <p:nvSpPr>
          <p:cNvPr id="10" name="Shape 8"/>
          <p:cNvSpPr/>
          <p:nvPr/>
        </p:nvSpPr>
        <p:spPr>
          <a:xfrm>
            <a:off x="822960" y="3017520"/>
            <a:ext cx="5120640" cy="3474720"/>
          </a:xfrm>
          <a:prstGeom prst="rect">
            <a:avLst/>
          </a:prstGeom>
          <a:solidFill>
            <a:srgbClr val="F1F7F5"/>
          </a:solidFill>
          <a:ln w="6350">
            <a:solidFill>
              <a:srgbClr val="48586A"/>
            </a:solidFill>
            <a:prstDash val="solid"/>
          </a:ln>
        </p:spPr>
      </p:sp>
      <p:sp>
        <p:nvSpPr>
          <p:cNvPr id="11" name="Text 9"/>
          <p:cNvSpPr/>
          <p:nvPr/>
        </p:nvSpPr>
        <p:spPr>
          <a:xfrm>
            <a:off x="1005840" y="3154680"/>
            <a:ext cx="4754880" cy="320040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Share of business ownership</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Total firms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Black-, Hispanic-, White-owned, and rural businesses</a:t>
            </a:r>
            <a:endParaRPr lang="en-US" sz="1800" dirty="0"/>
          </a:p>
        </p:txBody>
      </p:sp>
      <p:sp>
        <p:nvSpPr>
          <p:cNvPr id="12" name="Shape 10"/>
          <p:cNvSpPr/>
          <p:nvPr/>
        </p:nvSpPr>
        <p:spPr>
          <a:xfrm>
            <a:off x="6217920" y="2423160"/>
            <a:ext cx="5120640" cy="548640"/>
          </a:xfrm>
          <a:prstGeom prst="rect">
            <a:avLst/>
          </a:prstGeom>
          <a:solidFill>
            <a:srgbClr val="0D1B2A"/>
          </a:solidFill>
          <a:ln/>
        </p:spPr>
      </p:sp>
      <p:sp>
        <p:nvSpPr>
          <p:cNvPr id="13" name="Text 11"/>
          <p:cNvSpPr/>
          <p:nvPr/>
        </p:nvSpPr>
        <p:spPr>
          <a:xfrm>
            <a:off x="6217920" y="2468880"/>
            <a:ext cx="512064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Employer threshold</a:t>
            </a:r>
            <a:endParaRPr lang="en-US" sz="1800" dirty="0"/>
          </a:p>
        </p:txBody>
      </p:sp>
      <p:sp>
        <p:nvSpPr>
          <p:cNvPr id="14" name="Shape 12"/>
          <p:cNvSpPr/>
          <p:nvPr/>
        </p:nvSpPr>
        <p:spPr>
          <a:xfrm>
            <a:off x="6217920" y="3017520"/>
            <a:ext cx="5120640" cy="3474720"/>
          </a:xfrm>
          <a:prstGeom prst="rect">
            <a:avLst/>
          </a:prstGeom>
          <a:solidFill>
            <a:srgbClr val="F1F7F5"/>
          </a:solidFill>
          <a:ln w="6350">
            <a:solidFill>
              <a:srgbClr val="48586A"/>
            </a:solidFill>
            <a:prstDash val="solid"/>
          </a:ln>
        </p:spPr>
      </p:sp>
      <p:sp>
        <p:nvSpPr>
          <p:cNvPr id="15" name="Text 13"/>
          <p:cNvSpPr/>
          <p:nvPr/>
        </p:nvSpPr>
        <p:spPr>
          <a:xfrm>
            <a:off x="6400800" y="3154680"/>
            <a:ext cx="4754880" cy="320040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Share of workers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Incidence of firms with employees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Employer firms shown separately</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13 / 17</a:t>
            </a:r>
            <a:endParaRPr lang="en-US" sz="1000" dirty="0"/>
          </a:p>
        </p:txBody>
      </p:sp>
      <p:sp>
        <p:nvSpPr>
          <p:cNvPr id="5" name="Text 3"/>
          <p:cNvSpPr/>
          <p:nvPr/>
        </p:nvSpPr>
        <p:spPr>
          <a:xfrm>
            <a:off x="822960" y="822960"/>
            <a:ext cx="10515600" cy="1042416"/>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Small exporters broaden reach but need capacity</a:t>
            </a:r>
            <a:endParaRPr lang="en-US" sz="3600" dirty="0"/>
          </a:p>
        </p:txBody>
      </p:sp>
      <p:sp>
        <p:nvSpPr>
          <p:cNvPr id="6" name="Shape 4"/>
          <p:cNvSpPr/>
          <p:nvPr/>
        </p:nvSpPr>
        <p:spPr>
          <a:xfrm>
            <a:off x="822960" y="1920240"/>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Decision: pair verified export measures with readiness support</a:t>
            </a:r>
            <a:endParaRPr lang="en-US" sz="1600" dirty="0"/>
          </a:p>
        </p:txBody>
      </p:sp>
      <p:sp>
        <p:nvSpPr>
          <p:cNvPr id="8" name="Shape 6"/>
          <p:cNvSpPr/>
          <p:nvPr/>
        </p:nvSpPr>
        <p:spPr>
          <a:xfrm>
            <a:off x="822960" y="2423160"/>
            <a:ext cx="5120640" cy="548640"/>
          </a:xfrm>
          <a:prstGeom prst="rect">
            <a:avLst/>
          </a:prstGeom>
          <a:solidFill>
            <a:srgbClr val="10B981"/>
          </a:solidFill>
          <a:ln/>
        </p:spPr>
      </p:sp>
      <p:sp>
        <p:nvSpPr>
          <p:cNvPr id="9" name="Text 7"/>
          <p:cNvSpPr/>
          <p:nvPr/>
        </p:nvSpPr>
        <p:spPr>
          <a:xfrm>
            <a:off x="822960" y="2468880"/>
            <a:ext cx="512064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Exporter participation</a:t>
            </a:r>
            <a:endParaRPr lang="en-US" sz="1800" dirty="0"/>
          </a:p>
        </p:txBody>
      </p:sp>
      <p:sp>
        <p:nvSpPr>
          <p:cNvPr id="10" name="Shape 8"/>
          <p:cNvSpPr/>
          <p:nvPr/>
        </p:nvSpPr>
        <p:spPr>
          <a:xfrm>
            <a:off x="822960" y="3017520"/>
            <a:ext cx="5120640" cy="3474720"/>
          </a:xfrm>
          <a:prstGeom prst="rect">
            <a:avLst/>
          </a:prstGeom>
          <a:solidFill>
            <a:srgbClr val="F1F7F5"/>
          </a:solidFill>
          <a:ln w="6350">
            <a:solidFill>
              <a:srgbClr val="48586A"/>
            </a:solidFill>
            <a:prstDash val="solid"/>
          </a:ln>
        </p:spPr>
      </p:sp>
      <p:sp>
        <p:nvSpPr>
          <p:cNvPr id="11" name="Text 9"/>
          <p:cNvSpPr/>
          <p:nvPr/>
        </p:nvSpPr>
        <p:spPr>
          <a:xfrm>
            <a:off x="1005840" y="3154680"/>
            <a:ext cx="4754880" cy="320040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Share of identified exporting firms</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Exporter-count measure</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Reference year: 2023</a:t>
            </a:r>
            <a:endParaRPr lang="en-US" sz="1800" dirty="0"/>
          </a:p>
        </p:txBody>
      </p:sp>
      <p:sp>
        <p:nvSpPr>
          <p:cNvPr id="12" name="Shape 10"/>
          <p:cNvSpPr/>
          <p:nvPr/>
        </p:nvSpPr>
        <p:spPr>
          <a:xfrm>
            <a:off x="6217920" y="2423160"/>
            <a:ext cx="5120640" cy="548640"/>
          </a:xfrm>
          <a:prstGeom prst="rect">
            <a:avLst/>
          </a:prstGeom>
          <a:solidFill>
            <a:srgbClr val="0D1B2A"/>
          </a:solidFill>
          <a:ln/>
        </p:spPr>
      </p:sp>
      <p:sp>
        <p:nvSpPr>
          <p:cNvPr id="13" name="Text 11"/>
          <p:cNvSpPr/>
          <p:nvPr/>
        </p:nvSpPr>
        <p:spPr>
          <a:xfrm>
            <a:off x="6217920" y="2468880"/>
            <a:ext cx="5120640" cy="45720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Export value</a:t>
            </a:r>
            <a:endParaRPr lang="en-US" sz="1800" dirty="0"/>
          </a:p>
        </p:txBody>
      </p:sp>
      <p:sp>
        <p:nvSpPr>
          <p:cNvPr id="14" name="Shape 12"/>
          <p:cNvSpPr/>
          <p:nvPr/>
        </p:nvSpPr>
        <p:spPr>
          <a:xfrm>
            <a:off x="6217920" y="3017520"/>
            <a:ext cx="5120640" cy="3474720"/>
          </a:xfrm>
          <a:prstGeom prst="rect">
            <a:avLst/>
          </a:prstGeom>
          <a:solidFill>
            <a:srgbClr val="F1F7F5"/>
          </a:solidFill>
          <a:ln w="6350">
            <a:solidFill>
              <a:srgbClr val="48586A"/>
            </a:solidFill>
            <a:prstDash val="solid"/>
          </a:ln>
        </p:spPr>
      </p:sp>
      <p:sp>
        <p:nvSpPr>
          <p:cNvPr id="15" name="Text 13"/>
          <p:cNvSpPr/>
          <p:nvPr/>
        </p:nvSpPr>
        <p:spPr>
          <a:xfrm>
            <a:off x="6400800" y="3154680"/>
            <a:ext cx="4754880" cy="3200400"/>
          </a:xfrm>
          <a:prstGeom prst="rect">
            <a:avLst/>
          </a:prstGeom>
          <a:noFill/>
          <a:ln/>
        </p:spPr>
        <p:txBody>
          <a:bodyPr wrap="square" rtlCol="0" anchor="t"/>
          <a:lstStyle/>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Share of goods-export value</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Dollar-value measure</a:t>
            </a:r>
            <a:endParaRPr lang="en-US" sz="1800" dirty="0"/>
          </a:p>
          <a:p>
            <a:pPr marL="342900" indent="-342900">
              <a:lnSpc>
                <a:spcPct val="115000"/>
              </a:lnSpc>
              <a:spcAft>
                <a:spcPts val="2200"/>
              </a:spcAft>
              <a:buSzPct val="100000"/>
              <a:buChar char="•"/>
            </a:pPr>
            <a:r>
              <a:rPr lang="en-US" sz="1800" dirty="0">
                <a:solidFill>
                  <a:srgbClr val="0D1B2A"/>
                </a:solidFill>
                <a:latin typeface="Calibri" pitchFamily="34" charset="0"/>
                <a:ea typeface="Calibri" pitchFamily="34" charset="-122"/>
                <a:cs typeface="Calibri" pitchFamily="34" charset="-120"/>
              </a:rPr>
              <a:t>Reference year: 2023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14 / 17</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indent="0" marL="0">
              <a:lnSpc>
                <a:spcPct val="95000"/>
              </a:lnSpc>
              <a:buNone/>
            </a:pPr>
            <a:r>
              <a:rPr lang="en-US" sz="3200" b="1" dirty="0">
                <a:solidFill>
                  <a:srgbClr val="0D1B2A"/>
                </a:solidFill>
                <a:latin typeface="Calibri" pitchFamily="34" charset="0"/>
                <a:ea typeface="Calibri" pitchFamily="34" charset="-122"/>
                <a:cs typeface="Calibri" pitchFamily="34" charset="-120"/>
              </a:rPr>
              <a:t>Policy should turn broad participation into durable growth</a:t>
            </a:r>
            <a:endParaRPr lang="en-US" sz="3200" dirty="0"/>
          </a:p>
        </p:txBody>
      </p:sp>
      <p:sp>
        <p:nvSpPr>
          <p:cNvPr id="6" name="Shape 4"/>
          <p:cNvSpPr/>
          <p:nvPr/>
        </p:nvSpPr>
        <p:spPr>
          <a:xfrm>
            <a:off x="822960" y="1883664"/>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Executive ask: assign owners and measures to four priorities</a:t>
            </a:r>
            <a:endParaRPr lang="en-US" sz="1600" dirty="0"/>
          </a:p>
        </p:txBody>
      </p:sp>
      <p:sp>
        <p:nvSpPr>
          <p:cNvPr id="8" name="Shape 6"/>
          <p:cNvSpPr/>
          <p:nvPr/>
        </p:nvSpPr>
        <p:spPr>
          <a:xfrm>
            <a:off x="822960" y="2743200"/>
            <a:ext cx="2499284" cy="3291840"/>
          </a:xfrm>
          <a:prstGeom prst="roundRect">
            <a:avLst>
              <a:gd name="adj" fmla="val 3659"/>
            </a:avLst>
          </a:prstGeom>
          <a:solidFill>
            <a:srgbClr val="F1F7F5"/>
          </a:solidFill>
          <a:ln w="12700">
            <a:solidFill>
              <a:srgbClr val="10B981"/>
            </a:solidFill>
            <a:prstDash val="solid"/>
          </a:ln>
        </p:spPr>
      </p:sp>
      <p:sp>
        <p:nvSpPr>
          <p:cNvPr id="9" name="Shape 7"/>
          <p:cNvSpPr/>
          <p:nvPr/>
        </p:nvSpPr>
        <p:spPr>
          <a:xfrm>
            <a:off x="1752562" y="2377440"/>
            <a:ext cx="640080" cy="640080"/>
          </a:xfrm>
          <a:prstGeom prst="ellipse">
            <a:avLst/>
          </a:prstGeom>
          <a:solidFill>
            <a:srgbClr val="10B981"/>
          </a:solidFill>
          <a:ln/>
        </p:spPr>
      </p:sp>
      <p:sp>
        <p:nvSpPr>
          <p:cNvPr id="10" name="Text 8"/>
          <p:cNvSpPr/>
          <p:nvPr/>
        </p:nvSpPr>
        <p:spPr>
          <a:xfrm>
            <a:off x="1752562"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1" name="Text 9"/>
          <p:cNvSpPr/>
          <p:nvPr/>
        </p:nvSpPr>
        <p:spPr>
          <a:xfrm>
            <a:off x="960120" y="3200400"/>
            <a:ext cx="2224964"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Fix financing definitions</a:t>
            </a:r>
            <a:endParaRPr lang="en-US" sz="1500" dirty="0"/>
          </a:p>
        </p:txBody>
      </p:sp>
      <p:sp>
        <p:nvSpPr>
          <p:cNvPr id="12" name="Text 10"/>
          <p:cNvSpPr/>
          <p:nvPr/>
        </p:nvSpPr>
        <p:spPr>
          <a:xfrm>
            <a:off x="1005840" y="3931920"/>
            <a:ext cx="2133524"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Separate borrower-size and loan-size measures</a:t>
            </a:r>
            <a:endParaRPr lang="en-US" sz="1200" dirty="0"/>
          </a:p>
        </p:txBody>
      </p:sp>
      <p:sp>
        <p:nvSpPr>
          <p:cNvPr id="13" name="Shape 11"/>
          <p:cNvSpPr/>
          <p:nvPr/>
        </p:nvSpPr>
        <p:spPr>
          <a:xfrm>
            <a:off x="3505124" y="2743200"/>
            <a:ext cx="2499284" cy="3291840"/>
          </a:xfrm>
          <a:prstGeom prst="roundRect">
            <a:avLst>
              <a:gd name="adj" fmla="val 3659"/>
            </a:avLst>
          </a:prstGeom>
          <a:solidFill>
            <a:srgbClr val="F1F7F5"/>
          </a:solidFill>
          <a:ln w="12700">
            <a:solidFill>
              <a:srgbClr val="10B981"/>
            </a:solidFill>
            <a:prstDash val="solid"/>
          </a:ln>
        </p:spPr>
      </p:sp>
      <p:sp>
        <p:nvSpPr>
          <p:cNvPr id="14" name="Shape 12"/>
          <p:cNvSpPr/>
          <p:nvPr/>
        </p:nvSpPr>
        <p:spPr>
          <a:xfrm>
            <a:off x="4434726" y="2377440"/>
            <a:ext cx="640080" cy="640080"/>
          </a:xfrm>
          <a:prstGeom prst="ellipse">
            <a:avLst/>
          </a:prstGeom>
          <a:solidFill>
            <a:srgbClr val="10B981"/>
          </a:solidFill>
          <a:ln/>
        </p:spPr>
      </p:sp>
      <p:sp>
        <p:nvSpPr>
          <p:cNvPr id="15" name="Text 13"/>
          <p:cNvSpPr/>
          <p:nvPr/>
        </p:nvSpPr>
        <p:spPr>
          <a:xfrm>
            <a:off x="4434726"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6" name="Text 14"/>
          <p:cNvSpPr/>
          <p:nvPr/>
        </p:nvSpPr>
        <p:spPr>
          <a:xfrm>
            <a:off x="3642284" y="3200400"/>
            <a:ext cx="2224964"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Build employer readiness</a:t>
            </a:r>
            <a:endParaRPr lang="en-US" sz="1500" dirty="0"/>
          </a:p>
        </p:txBody>
      </p:sp>
      <p:sp>
        <p:nvSpPr>
          <p:cNvPr id="17" name="Text 15"/>
          <p:cNvSpPr/>
          <p:nvPr/>
        </p:nvSpPr>
        <p:spPr>
          <a:xfrm>
            <a:off x="3688004" y="3931920"/>
            <a:ext cx="2133524"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Help viable nonemployers develop hiring and operating capacity</a:t>
            </a:r>
            <a:endParaRPr lang="en-US" sz="1200" dirty="0"/>
          </a:p>
        </p:txBody>
      </p:sp>
      <p:sp>
        <p:nvSpPr>
          <p:cNvPr id="18" name="Shape 16"/>
          <p:cNvSpPr/>
          <p:nvPr/>
        </p:nvSpPr>
        <p:spPr>
          <a:xfrm>
            <a:off x="6187288" y="2743200"/>
            <a:ext cx="2499284" cy="3291840"/>
          </a:xfrm>
          <a:prstGeom prst="roundRect">
            <a:avLst>
              <a:gd name="adj" fmla="val 3659"/>
            </a:avLst>
          </a:prstGeom>
          <a:solidFill>
            <a:srgbClr val="F1F7F5"/>
          </a:solidFill>
          <a:ln w="12700">
            <a:solidFill>
              <a:srgbClr val="10B981"/>
            </a:solidFill>
            <a:prstDash val="solid"/>
          </a:ln>
        </p:spPr>
      </p:sp>
      <p:sp>
        <p:nvSpPr>
          <p:cNvPr id="19" name="Shape 17"/>
          <p:cNvSpPr/>
          <p:nvPr/>
        </p:nvSpPr>
        <p:spPr>
          <a:xfrm>
            <a:off x="7116890" y="2377440"/>
            <a:ext cx="640080" cy="640080"/>
          </a:xfrm>
          <a:prstGeom prst="ellipse">
            <a:avLst/>
          </a:prstGeom>
          <a:solidFill>
            <a:srgbClr val="10B981"/>
          </a:solidFill>
          <a:ln/>
        </p:spPr>
      </p:sp>
      <p:sp>
        <p:nvSpPr>
          <p:cNvPr id="20" name="Text 18"/>
          <p:cNvSpPr/>
          <p:nvPr/>
        </p:nvSpPr>
        <p:spPr>
          <a:xfrm>
            <a:off x="7116890"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1" name="Text 19"/>
          <p:cNvSpPr/>
          <p:nvPr/>
        </p:nvSpPr>
        <p:spPr>
          <a:xfrm>
            <a:off x="6324448" y="3200400"/>
            <a:ext cx="2224964"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Expand durable growth</a:t>
            </a:r>
            <a:endParaRPr lang="en-US" sz="1500" dirty="0"/>
          </a:p>
        </p:txBody>
      </p:sp>
      <p:sp>
        <p:nvSpPr>
          <p:cNvPr id="22" name="Text 20"/>
          <p:cNvSpPr/>
          <p:nvPr/>
        </p:nvSpPr>
        <p:spPr>
          <a:xfrm>
            <a:off x="6370168" y="3931920"/>
            <a:ext cx="2133524"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Support succession, resilience, exports, and inclusion</a:t>
            </a:r>
            <a:endParaRPr lang="en-US" sz="1200" dirty="0"/>
          </a:p>
        </p:txBody>
      </p:sp>
      <p:sp>
        <p:nvSpPr>
          <p:cNvPr id="23" name="Shape 21"/>
          <p:cNvSpPr/>
          <p:nvPr/>
        </p:nvSpPr>
        <p:spPr>
          <a:xfrm>
            <a:off x="8869451" y="2743200"/>
            <a:ext cx="2499284" cy="3291840"/>
          </a:xfrm>
          <a:prstGeom prst="roundRect">
            <a:avLst>
              <a:gd name="adj" fmla="val 3659"/>
            </a:avLst>
          </a:prstGeom>
          <a:solidFill>
            <a:srgbClr val="F1F7F5"/>
          </a:solidFill>
          <a:ln w="12700">
            <a:solidFill>
              <a:srgbClr val="10B981"/>
            </a:solidFill>
            <a:prstDash val="solid"/>
          </a:ln>
        </p:spPr>
      </p:sp>
      <p:sp>
        <p:nvSpPr>
          <p:cNvPr id="24" name="Shape 22"/>
          <p:cNvSpPr/>
          <p:nvPr/>
        </p:nvSpPr>
        <p:spPr>
          <a:xfrm>
            <a:off x="9799053" y="2377440"/>
            <a:ext cx="640080" cy="640080"/>
          </a:xfrm>
          <a:prstGeom prst="ellipse">
            <a:avLst/>
          </a:prstGeom>
          <a:solidFill>
            <a:srgbClr val="10B981"/>
          </a:solidFill>
          <a:ln/>
        </p:spPr>
      </p:sp>
      <p:sp>
        <p:nvSpPr>
          <p:cNvPr id="25" name="Text 23"/>
          <p:cNvSpPr/>
          <p:nvPr/>
        </p:nvSpPr>
        <p:spPr>
          <a:xfrm>
            <a:off x="9799053" y="2377440"/>
            <a:ext cx="640080" cy="640080"/>
          </a:xfrm>
          <a:prstGeom prst="rect">
            <a:avLst/>
          </a:prstGeom>
          <a:noFill/>
          <a:ln/>
        </p:spPr>
        <p:txBody>
          <a:bodyPr wrap="square"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6" name="Text 24"/>
          <p:cNvSpPr/>
          <p:nvPr/>
        </p:nvSpPr>
        <p:spPr>
          <a:xfrm>
            <a:off x="9006611" y="3200400"/>
            <a:ext cx="2224964" cy="640080"/>
          </a:xfrm>
          <a:prstGeom prst="rect">
            <a:avLst/>
          </a:prstGeom>
          <a:noFill/>
          <a:ln/>
        </p:spPr>
        <p:txBody>
          <a:bodyPr wrap="square" rtlCol="0" anchor="ctr"/>
          <a:lstStyle/>
          <a:p>
            <a:pPr algn="ctr" indent="0" marL="0">
              <a:buNone/>
            </a:pPr>
            <a:r>
              <a:rPr lang="en-US" sz="1500" b="1" dirty="0">
                <a:solidFill>
                  <a:srgbClr val="0D1B2A"/>
                </a:solidFill>
                <a:latin typeface="Calibri" pitchFamily="34" charset="0"/>
                <a:ea typeface="Calibri" pitchFamily="34" charset="-122"/>
                <a:cs typeface="Calibri" pitchFamily="34" charset="-120"/>
              </a:rPr>
              <a:t>Track segmented outcomes</a:t>
            </a:r>
            <a:endParaRPr lang="en-US" sz="1500" dirty="0"/>
          </a:p>
        </p:txBody>
      </p:sp>
      <p:sp>
        <p:nvSpPr>
          <p:cNvPr id="27" name="Text 25"/>
          <p:cNvSpPr/>
          <p:nvPr/>
        </p:nvSpPr>
        <p:spPr>
          <a:xfrm>
            <a:off x="9052331" y="3931920"/>
            <a:ext cx="2133524" cy="1920240"/>
          </a:xfrm>
          <a:prstGeom prst="rect">
            <a:avLst/>
          </a:prstGeom>
          <a:noFill/>
          <a:ln/>
        </p:spPr>
        <p:txBody>
          <a:bodyPr wrap="square" rtlCol="0" anchor="t"/>
          <a:lstStyle/>
          <a:p>
            <a:pPr algn="ctr" indent="0" marL="0">
              <a:buNone/>
            </a:pPr>
            <a:r>
              <a:rPr lang="en-US" sz="1200" dirty="0">
                <a:solidFill>
                  <a:srgbClr val="48586A"/>
                </a:solidFill>
                <a:latin typeface="Calibri" pitchFamily="34" charset="0"/>
                <a:ea typeface="Calibri" pitchFamily="34" charset="-122"/>
                <a:cs typeface="Calibri" pitchFamily="34" charset="-120"/>
              </a:rPr>
              <a:t>Report employer status, geography, ownership, industry, and year</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D1B2A"/>
        </a:solidFill>
      </p:bgPr>
    </p:bg>
    <p:spTree>
      <p:nvGrpSpPr>
        <p:cNvPr id="1" name=""/>
        <p:cNvGrpSpPr/>
        <p:nvPr/>
      </p:nvGrpSpPr>
      <p:grpSpPr>
        <a:xfrm>
          <a:off x="0" y="0"/>
          <a:ext cx="0" cy="0"/>
          <a:chOff x="0" y="0"/>
          <a:chExt cx="0" cy="0"/>
        </a:xfrm>
      </p:grpSpPr>
      <p:sp>
        <p:nvSpPr>
          <p:cNvPr id="2" name="Text 0"/>
          <p:cNvSpPr/>
          <p:nvPr/>
        </p:nvSpPr>
        <p:spPr>
          <a:xfrm>
            <a:off x="822960" y="2560320"/>
            <a:ext cx="10515600" cy="1371600"/>
          </a:xfrm>
          <a:prstGeom prst="rect">
            <a:avLst/>
          </a:prstGeom>
          <a:noFill/>
          <a:ln/>
        </p:spPr>
        <p:txBody>
          <a:bodyPr wrap="square" rtlCol="0" anchor="ctr"/>
          <a:lstStyle/>
          <a:p>
            <a:pPr indent="0" marL="0">
              <a:buNone/>
            </a:pPr>
            <a:r>
              <a:rPr lang="en-US" sz="6000" b="1" dirty="0">
                <a:solidFill>
                  <a:srgbClr val="FFFFFF"/>
                </a:solidFill>
                <a:latin typeface="Calibri" pitchFamily="34" charset="0"/>
                <a:ea typeface="Calibri" pitchFamily="34" charset="-122"/>
                <a:cs typeface="Calibri" pitchFamily="34" charset="-120"/>
              </a:rPr>
              <a:t>Sources</a:t>
            </a:r>
            <a:endParaRPr lang="en-US" sz="6000" dirty="0"/>
          </a:p>
        </p:txBody>
      </p:sp>
      <p:sp>
        <p:nvSpPr>
          <p:cNvPr id="3" name="Shape 1"/>
          <p:cNvSpPr/>
          <p:nvPr/>
        </p:nvSpPr>
        <p:spPr>
          <a:xfrm>
            <a:off x="822960" y="4114800"/>
            <a:ext cx="914400" cy="73152"/>
          </a:xfrm>
          <a:prstGeom prst="rect">
            <a:avLst/>
          </a:prstGeom>
          <a:solidFill>
            <a:srgbClr val="10B981"/>
          </a:solidFill>
          <a:ln/>
        </p:spPr>
      </p:sp>
      <p:sp>
        <p:nvSpPr>
          <p:cNvPr id="4" name="Text 2"/>
          <p:cNvSpPr/>
          <p:nvPr/>
        </p:nvSpPr>
        <p:spPr>
          <a:xfrm>
            <a:off x="822960" y="4343400"/>
            <a:ext cx="10515600" cy="914400"/>
          </a:xfrm>
          <a:prstGeom prst="rect">
            <a:avLst/>
          </a:prstGeom>
          <a:noFill/>
          <a:ln/>
        </p:spPr>
        <p:txBody>
          <a:bodyPr wrap="square" rtlCol="0" anchor="ctr"/>
          <a:lstStyle/>
          <a:p>
            <a:pPr indent="0" marL="0">
              <a:buNone/>
            </a:pPr>
            <a:r>
              <a:rPr lang="en-US" sz="2000" dirty="0">
                <a:solidFill>
                  <a:srgbClr val="10B981"/>
                </a:solidFill>
                <a:latin typeface="Calibri" pitchFamily="34" charset="0"/>
                <a:ea typeface="Calibri" pitchFamily="34" charset="-122"/>
                <a:cs typeface="Calibri" pitchFamily="34" charset="-120"/>
              </a:rPr>
              <a:t>Close: approve the action framework subject to source verification and definition checks</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22960" y="274320"/>
            <a:ext cx="365760" cy="45720"/>
          </a:xfrm>
          <a:prstGeom prst="rect">
            <a:avLst/>
          </a:prstGeom>
          <a:solidFill>
            <a:srgbClr val="10B981"/>
          </a:solidFill>
          <a:ln/>
        </p:spPr>
      </p:sp>
      <p:sp>
        <p:nvSpPr>
          <p:cNvPr id="3" name="Text 1"/>
          <p:cNvSpPr/>
          <p:nvPr/>
        </p:nvSpPr>
        <p:spPr>
          <a:xfrm>
            <a:off x="1371600" y="182880"/>
            <a:ext cx="7315200" cy="274320"/>
          </a:xfrm>
          <a:prstGeom prst="rect">
            <a:avLst/>
          </a:prstGeom>
          <a:noFill/>
          <a:ln/>
        </p:spPr>
        <p:txBody>
          <a:bodyPr wrap="square" rtlCol="0" anchor="ctr"/>
          <a:lstStyle/>
          <a:p>
            <a:pPr indent="0" marL="0">
              <a:buNone/>
            </a:pPr>
            <a:r>
              <a:rPr lang="en-US" sz="1000" spc="300" kern="0" dirty="0">
                <a:solidFill>
                  <a:srgbClr val="48586A"/>
                </a:solidFill>
                <a:latin typeface="Calibri" pitchFamily="34" charset="0"/>
                <a:ea typeface="Calibri" pitchFamily="34" charset="-122"/>
                <a:cs typeface="Calibri" pitchFamily="34" charset="-120"/>
              </a:rPr>
              <a:t>THE STATE OF US SMALL BUSINESS IN</a:t>
            </a:r>
            <a:endParaRPr lang="en-US" sz="1000" dirty="0"/>
          </a:p>
        </p:txBody>
      </p:sp>
      <p:sp>
        <p:nvSpPr>
          <p:cNvPr id="4" name="Text 2"/>
          <p:cNvSpPr/>
          <p:nvPr/>
        </p:nvSpPr>
        <p:spPr>
          <a:xfrm>
            <a:off x="10545775" y="182880"/>
            <a:ext cx="1371600" cy="274320"/>
          </a:xfrm>
          <a:prstGeom prst="rect">
            <a:avLst/>
          </a:prstGeom>
          <a:noFill/>
          <a:ln/>
        </p:spPr>
        <p:txBody>
          <a:bodyPr wrap="square" rtlCol="0" anchor="ctr"/>
          <a:lstStyle/>
          <a:p>
            <a:pPr algn="r" indent="0" marL="0">
              <a:buNone/>
            </a:pPr>
            <a:r>
              <a:rPr lang="en-US" sz="1000" dirty="0">
                <a:solidFill>
                  <a:srgbClr val="48586A"/>
                </a:solidFill>
                <a:latin typeface="Calibri" pitchFamily="34" charset="0"/>
                <a:ea typeface="Calibri" pitchFamily="34" charset="-122"/>
                <a:cs typeface="Calibri" pitchFamily="34" charset="-120"/>
              </a:rPr>
              <a:t>16 / 17</a:t>
            </a:r>
            <a:endParaRPr lang="en-US" sz="1000" dirty="0"/>
          </a:p>
        </p:txBody>
      </p:sp>
      <p:sp>
        <p:nvSpPr>
          <p:cNvPr id="5" name="Text 3"/>
          <p:cNvSpPr/>
          <p:nvPr/>
        </p:nvSpPr>
        <p:spPr>
          <a:xfrm>
            <a:off x="822960" y="822960"/>
            <a:ext cx="10515600" cy="1005840"/>
          </a:xfrm>
          <a:prstGeom prst="rect">
            <a:avLst/>
          </a:prstGeom>
          <a:noFill/>
          <a:ln/>
        </p:spPr>
        <p:txBody>
          <a:bodyPr wrap="square" rtlCol="0" anchor="ctr"/>
          <a:lstStyle/>
          <a:p>
            <a:pPr indent="0" marL="0">
              <a:lnSpc>
                <a:spcPct val="95000"/>
              </a:lnSpc>
              <a:buNone/>
            </a:pPr>
            <a:r>
              <a:rPr lang="en-US" sz="3600" b="1" dirty="0">
                <a:solidFill>
                  <a:srgbClr val="0D1B2A"/>
                </a:solidFill>
                <a:latin typeface="Calibri" pitchFamily="34" charset="0"/>
                <a:ea typeface="Calibri" pitchFamily="34" charset="-122"/>
                <a:cs typeface="Calibri" pitchFamily="34" charset="-120"/>
              </a:rPr>
              <a:t>References</a:t>
            </a:r>
            <a:endParaRPr lang="en-US" sz="3600" dirty="0"/>
          </a:p>
        </p:txBody>
      </p:sp>
      <p:sp>
        <p:nvSpPr>
          <p:cNvPr id="6" name="Shape 4"/>
          <p:cNvSpPr/>
          <p:nvPr/>
        </p:nvSpPr>
        <p:spPr>
          <a:xfrm>
            <a:off x="822960" y="1883664"/>
            <a:ext cx="457200" cy="54864"/>
          </a:xfrm>
          <a:prstGeom prst="rect">
            <a:avLst/>
          </a:prstGeom>
          <a:solidFill>
            <a:srgbClr val="10B981"/>
          </a:solidFill>
          <a:ln/>
        </p:spPr>
      </p:sp>
      <p:sp>
        <p:nvSpPr>
          <p:cNvPr id="7" name="Text 5"/>
          <p:cNvSpPr/>
          <p:nvPr/>
        </p:nvSpPr>
        <p:spPr>
          <a:xfrm>
            <a:off x="822960" y="1947672"/>
            <a:ext cx="10515600" cy="457200"/>
          </a:xfrm>
          <a:prstGeom prst="rect">
            <a:avLst/>
          </a:prstGeom>
          <a:noFill/>
          <a:ln/>
        </p:spPr>
        <p:txBody>
          <a:bodyPr wrap="square" rtlCol="0" anchor="ctr"/>
          <a:lstStyle/>
          <a:p>
            <a:pPr indent="0" marL="0">
              <a:buNone/>
            </a:pPr>
            <a:r>
              <a:rPr lang="en-US" sz="1600" i="1" dirty="0">
                <a:solidFill>
                  <a:srgbClr val="48586A"/>
                </a:solidFill>
                <a:latin typeface="Calibri" pitchFamily="34" charset="0"/>
                <a:ea typeface="Calibri" pitchFamily="34" charset="-122"/>
                <a:cs typeface="Calibri" pitchFamily="34" charset="-120"/>
              </a:rPr>
              <a:t>Source dates are shown to preserve the distinction between 2025 framing and publication timing</a:t>
            </a:r>
            <a:endParaRPr lang="en-US" sz="16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822960" y="2560320"/>
          <a:ext cx="10515600" cy="3931920"/>
        </p:xfrm>
        <a:graphic>
          <a:graphicData uri="http://schemas.openxmlformats.org/drawingml/2006/table">
            <a:tbl>
              <a:tblPr/>
              <a:tblGrid>
                <a:gridCol w="2628900"/>
                <a:gridCol w="2628900"/>
                <a:gridCol w="2628900"/>
                <a:gridCol w="2628900"/>
              </a:tblGrid>
              <a:tr h="982980">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Ref.</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solidFill>
                      <a:srgbClr val="10B981"/>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Publisher</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solidFill>
                      <a:srgbClr val="10B981"/>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Source</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solidFill>
                      <a:srgbClr val="10B981"/>
                    </a:solidFill>
                  </a:tcPr>
                </a:tc>
                <a:tc>
                  <a:txBody>
                    <a:bodyPr/>
                    <a:lstStyle/>
                    <a:p>
                      <a:pPr algn="ctr" indent="0" marL="0">
                        <a:buNone/>
                      </a:pPr>
                      <a:r>
                        <a:rPr lang="en-US" sz="1200" b="1" dirty="0">
                          <a:solidFill>
                            <a:srgbClr val="FFFFFF"/>
                          </a:solidFill>
                          <a:latin typeface="Calibri" pitchFamily="34" charset="0"/>
                          <a:ea typeface="Calibri" pitchFamily="34" charset="-122"/>
                          <a:cs typeface="Calibri" pitchFamily="34" charset="-120"/>
                        </a:rPr>
                        <a:t>Publication / coverage</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solidFill>
                      <a:srgbClr val="10B981"/>
                    </a:solidFill>
                  </a:tcPr>
                </a:tc>
              </a:tr>
              <a:tr h="982980">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U.S. Census Bureau</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“Census Bureau Data Tell the Small Business Story”</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May 4, 2026</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r>
              <a:tr h="982980">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California Office of the Small Business Advocate</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Website figures</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2018–2025</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r>
              <a:tr h="982980">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Congressional Research Service</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“SBA: A Primer on Programs and Funding”</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c>
                  <a:txBody>
                    <a:bodyPr/>
                    <a:lstStyle/>
                    <a:p>
                      <a:pPr algn="l" indent="0" marL="0">
                        <a:buNone/>
                      </a:pPr>
                      <a:r>
                        <a:rPr lang="en-US" sz="1200" dirty="0">
                          <a:solidFill>
                            <a:srgbClr val="0D1B2A"/>
                          </a:solidFill>
                          <a:latin typeface="Calibri" pitchFamily="34" charset="0"/>
                          <a:ea typeface="Calibri" pitchFamily="34" charset="-122"/>
                          <a:cs typeface="Calibri" pitchFamily="34" charset="-120"/>
                        </a:rPr>
                        <a:t>Mar. 13, 2026</a:t>
                      </a:r>
                      <a:endParaRPr lang="en-US" sz="1200" dirty="0">
                        <a:latin typeface="Calibri" charset="0"/>
                        <a:ea typeface="Calibri" charset="0"/>
                        <a:cs typeface="Calibri" charset="0"/>
                      </a:endParaRPr>
                    </a:p>
                  </a:txBody>
                  <a:tcPr marL="91440" marR="91440" marT="45720" marB="45720">
                    <a:lnL w="6350" cap="flat" cmpd="sng" algn="ctr">
                      <a:solidFill>
                        <a:srgbClr val="48586A"/>
                      </a:solidFill>
                      <a:prstDash val="solid"/>
                      <a:round/>
                      <a:headEnd type="none" w="med" len="med"/>
                      <a:tailEnd type="none" w="med" len="med"/>
                    </a:lnL>
                    <a:lnR w="6350" cap="flat" cmpd="sng" algn="ctr">
                      <a:solidFill>
                        <a:srgbClr val="48586A"/>
                      </a:solidFill>
                      <a:prstDash val="solid"/>
                      <a:round/>
                      <a:headEnd type="none" w="med" len="med"/>
                      <a:tailEnd type="none" w="med" len="med"/>
                    </a:lnR>
                    <a:lnT w="6350" cap="flat" cmpd="sng" algn="ctr">
                      <a:solidFill>
                        <a:srgbClr val="48586A"/>
                      </a:solidFill>
                      <a:prstDash val="solid"/>
                      <a:round/>
                      <a:headEnd type="none" w="med" len="med"/>
                      <a:tailEnd type="none" w="med" len="med"/>
                    </a:lnT>
                    <a:lnB w="6350" cap="flat" cmpd="sng" algn="ctr">
                      <a:solidFill>
                        <a:srgbClr val="48586A"/>
                      </a:solidFill>
                      <a:prstDash val="solid"/>
                      <a:round/>
                      <a:headEnd type="none" w="med" len="med"/>
                      <a:tailEnd type="none" w="med" len="med"/>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D1B2A"/>
        </a:solidFill>
      </p:bgPr>
    </p:bg>
    <p:spTree>
      <p:nvGrpSpPr>
        <p:cNvPr id="1" name=""/>
        <p:cNvGrpSpPr/>
        <p:nvPr/>
      </p:nvGrpSpPr>
      <p:grpSpPr>
        <a:xfrm>
          <a:off x="0" y="0"/>
          <a:ext cx="0" cy="0"/>
          <a:chOff x="0" y="0"/>
          <a:chExt cx="0" cy="0"/>
        </a:xfrm>
      </p:grpSpPr>
      <p:sp>
        <p:nvSpPr>
          <p:cNvPr id="2" name="Text 0"/>
          <p:cNvSpPr/>
          <p:nvPr/>
        </p:nvSpPr>
        <p:spPr>
          <a:xfrm>
            <a:off x="822960" y="2560320"/>
            <a:ext cx="10515600" cy="1371600"/>
          </a:xfrm>
          <a:prstGeom prst="rect">
            <a:avLst/>
          </a:prstGeom>
          <a:noFill/>
          <a:ln/>
        </p:spPr>
        <p:txBody>
          <a:bodyPr wrap="square" rtlCol="0" anchor="ctr"/>
          <a:lstStyle/>
          <a:p>
            <a:pPr indent="0" marL="0">
              <a:buNone/>
            </a:pPr>
            <a:r>
              <a:rPr lang="en-US" sz="6000" b="1" dirty="0">
                <a:solidFill>
                  <a:srgbClr val="FFFFFF"/>
                </a:solidFill>
                <a:latin typeface="Calibri" pitchFamily="34" charset="0"/>
                <a:ea typeface="Calibri" pitchFamily="34" charset="-122"/>
                <a:cs typeface="Calibri" pitchFamily="34" charset="-120"/>
              </a:rPr>
              <a:t>Thank you.</a:t>
            </a:r>
            <a:endParaRPr lang="en-US" sz="6000" dirty="0"/>
          </a:p>
        </p:txBody>
      </p:sp>
      <p:sp>
        <p:nvSpPr>
          <p:cNvPr id="3" name="Shape 1"/>
          <p:cNvSpPr/>
          <p:nvPr/>
        </p:nvSpPr>
        <p:spPr>
          <a:xfrm>
            <a:off x="822960" y="4114800"/>
            <a:ext cx="914400" cy="73152"/>
          </a:xfrm>
          <a:prstGeom prst="rect">
            <a:avLst/>
          </a:prstGeom>
          <a:solidFill>
            <a:srgbClr val="10B981"/>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State of US Small Business in 2025</dc:title>
  <dc:subject>PptxGenJS Presentation</dc:subject>
  <dc:creator>PptxGenJS</dc:creator>
  <cp:lastModifiedBy>PptxGenJS</cp:lastModifiedBy>
  <cp:revision>1</cp:revision>
  <dcterms:created xsi:type="dcterms:W3CDTF">2026-09-12T17:55:43Z</dcterms:created>
  <dcterms:modified xsi:type="dcterms:W3CDTF">2026-09-12T17:55:43Z</dcterms:modified>
</cp:coreProperties>
</file>